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7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2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6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8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9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30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31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2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3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4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35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6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37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8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39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40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41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4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43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44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theme/theme45.xml" ContentType="application/vnd.openxmlformats-officedocument.theme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46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47.xml" ContentType="application/vnd.openxmlformats-officedocument.theme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48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5">
  <p:sldMasterIdLst>
    <p:sldMasterId id="2147484021" r:id="rId1"/>
    <p:sldMasterId id="2147484027" r:id="rId2"/>
    <p:sldMasterId id="2147484039" r:id="rId3"/>
    <p:sldMasterId id="2147484063" r:id="rId4"/>
    <p:sldMasterId id="2147484075" r:id="rId5"/>
    <p:sldMasterId id="2147484087" r:id="rId6"/>
    <p:sldMasterId id="2147484099" r:id="rId7"/>
    <p:sldMasterId id="2147484111" r:id="rId8"/>
    <p:sldMasterId id="2147484123" r:id="rId9"/>
    <p:sldMasterId id="2147484135" r:id="rId10"/>
    <p:sldMasterId id="2147484147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19" r:id="rId17"/>
    <p:sldMasterId id="2147484231" r:id="rId18"/>
    <p:sldMasterId id="2147484243" r:id="rId19"/>
    <p:sldMasterId id="2147484255" r:id="rId20"/>
    <p:sldMasterId id="2147484267" r:id="rId21"/>
    <p:sldMasterId id="2147484279" r:id="rId22"/>
    <p:sldMasterId id="2147484291" r:id="rId23"/>
    <p:sldMasterId id="2147484303" r:id="rId24"/>
    <p:sldMasterId id="2147484315" r:id="rId25"/>
    <p:sldMasterId id="2147484327" r:id="rId26"/>
    <p:sldMasterId id="2147484339" r:id="rId27"/>
    <p:sldMasterId id="2147484351" r:id="rId28"/>
    <p:sldMasterId id="2147484363" r:id="rId29"/>
    <p:sldMasterId id="2147484375" r:id="rId30"/>
    <p:sldMasterId id="2147484387" r:id="rId31"/>
    <p:sldMasterId id="2147484399" r:id="rId32"/>
    <p:sldMasterId id="2147484411" r:id="rId33"/>
    <p:sldMasterId id="2147484423" r:id="rId34"/>
    <p:sldMasterId id="2147484435" r:id="rId35"/>
    <p:sldMasterId id="2147484447" r:id="rId36"/>
    <p:sldMasterId id="2147484459" r:id="rId37"/>
    <p:sldMasterId id="2147484471" r:id="rId38"/>
    <p:sldMasterId id="2147484483" r:id="rId39"/>
    <p:sldMasterId id="2147484495" r:id="rId40"/>
    <p:sldMasterId id="2147484507" r:id="rId41"/>
    <p:sldMasterId id="2147484519" r:id="rId42"/>
    <p:sldMasterId id="2147484531" r:id="rId43"/>
    <p:sldMasterId id="2147484543" r:id="rId44"/>
    <p:sldMasterId id="2147484555" r:id="rId45"/>
    <p:sldMasterId id="2147484567" r:id="rId46"/>
    <p:sldMasterId id="2147484579" r:id="rId47"/>
    <p:sldMasterId id="2147484591" r:id="rId48"/>
    <p:sldMasterId id="2147484628" r:id="rId49"/>
  </p:sldMasterIdLst>
  <p:notesMasterIdLst>
    <p:notesMasterId r:id="rId65"/>
  </p:notesMasterIdLst>
  <p:handoutMasterIdLst>
    <p:handoutMasterId r:id="rId66"/>
  </p:handoutMasterIdLst>
  <p:sldIdLst>
    <p:sldId id="256" r:id="rId50"/>
    <p:sldId id="328" r:id="rId51"/>
    <p:sldId id="331" r:id="rId52"/>
    <p:sldId id="332" r:id="rId53"/>
    <p:sldId id="333" r:id="rId54"/>
    <p:sldId id="337" r:id="rId55"/>
    <p:sldId id="330" r:id="rId56"/>
    <p:sldId id="268" r:id="rId57"/>
    <p:sldId id="334" r:id="rId58"/>
    <p:sldId id="335" r:id="rId59"/>
    <p:sldId id="336" r:id="rId60"/>
    <p:sldId id="300" r:id="rId61"/>
    <p:sldId id="338" r:id="rId62"/>
    <p:sldId id="303" r:id="rId63"/>
    <p:sldId id="274" r:id="rId64"/>
  </p:sldIdLst>
  <p:sldSz cx="9144000" cy="6858000" type="screen4x3"/>
  <p:notesSz cx="4565650" cy="67421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F8AEE5"/>
    <a:srgbClr val="8A0000"/>
    <a:srgbClr val="005426"/>
    <a:srgbClr val="00007A"/>
    <a:srgbClr val="760000"/>
    <a:srgbClr val="820000"/>
    <a:srgbClr val="BFA3D1"/>
    <a:srgbClr val="000000"/>
    <a:srgbClr val="0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94" autoAdjust="0"/>
    <p:restoredTop sz="92308" autoAdjust="0"/>
  </p:normalViewPr>
  <p:slideViewPr>
    <p:cSldViewPr>
      <p:cViewPr>
        <p:scale>
          <a:sx n="100" d="100"/>
          <a:sy n="100" d="100"/>
        </p:scale>
        <p:origin x="-22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63" Type="http://schemas.openxmlformats.org/officeDocument/2006/relationships/slide" Target="slides/slide1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Relationship Id="rId61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7.xml"/><Relationship Id="rId64" Type="http://schemas.openxmlformats.org/officeDocument/2006/relationships/slide" Target="slides/slide1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0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5.xml"/><Relationship Id="rId62" Type="http://schemas.openxmlformats.org/officeDocument/2006/relationships/slide" Target="slides/slide13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47445-4440-4B22-B2C4-F7044B06765B}" type="doc">
      <dgm:prSet loTypeId="urn:microsoft.com/office/officeart/2005/8/layout/pyramid4" loCatId="relationship" qsTypeId="urn:microsoft.com/office/officeart/2005/8/quickstyle/3d7" qsCatId="3D" csTypeId="urn:microsoft.com/office/officeart/2005/8/colors/accent3_4" csCatId="accent3" phldr="1"/>
      <dgm:spPr/>
      <dgm:t>
        <a:bodyPr/>
        <a:lstStyle/>
        <a:p>
          <a:pPr rtl="1"/>
          <a:endParaRPr lang="fa-IR"/>
        </a:p>
      </dgm:t>
    </dgm:pt>
    <dgm:pt modelId="{768F9C4C-8E36-48F8-8B11-5D57F4DB0354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Titr" pitchFamily="2" charset="-78"/>
            </a:rPr>
            <a:t>آذربایجان غربی</a:t>
          </a:r>
          <a:endParaRPr lang="fa-IR" sz="2000" dirty="0">
            <a:cs typeface="B Titr" pitchFamily="2" charset="-78"/>
          </a:endParaRPr>
        </a:p>
      </dgm:t>
    </dgm:pt>
    <dgm:pt modelId="{CC1C25E6-F0F0-46DD-B665-78057072BC37}" type="parTrans" cxnId="{1953E443-1285-41F1-95EB-311C2F10951D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BD781293-9EC1-4971-AED2-DCB2FE554784}" type="sibTrans" cxnId="{1953E443-1285-41F1-95EB-311C2F10951D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CF266472-41D1-4E89-A9EC-CFBDE02195CE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itchFamily="2" charset="-78"/>
            </a:rPr>
            <a:t>گیلان</a:t>
          </a:r>
          <a:endParaRPr lang="fa-IR" sz="2000" dirty="0">
            <a:cs typeface="B Titr" pitchFamily="2" charset="-78"/>
          </a:endParaRPr>
        </a:p>
      </dgm:t>
    </dgm:pt>
    <dgm:pt modelId="{B9E2AEE9-B366-4010-A44A-92883C8FF90E}" type="parTrans" cxnId="{F4E5C20D-6A32-42FD-9084-39D2CE1742D8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F52EF366-86A5-46ED-B33C-C1E7761FF3BF}" type="sibTrans" cxnId="{F4E5C20D-6A32-42FD-9084-39D2CE1742D8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2856F80A-E262-4A0E-9C85-82049A71B5F4}">
      <dgm:prSet phldrT="[Text]" custT="1"/>
      <dgm:spPr/>
      <dgm:t>
        <a:bodyPr/>
        <a:lstStyle/>
        <a:p>
          <a:pPr rtl="1"/>
          <a:r>
            <a:rPr lang="ar-SA" sz="2300" dirty="0" smtClean="0">
              <a:solidFill>
                <a:srgbClr val="005426"/>
              </a:solidFill>
              <a:cs typeface="B Titr" pitchFamily="2" charset="-78"/>
            </a:rPr>
            <a:t>مساعد</a:t>
          </a:r>
          <a:r>
            <a:rPr lang="fa-IR" sz="2300" dirty="0" smtClean="0">
              <a:solidFill>
                <a:srgbClr val="005426"/>
              </a:solidFill>
              <a:cs typeface="B Titr" pitchFamily="2" charset="-78"/>
            </a:rPr>
            <a:t>ت</a:t>
          </a:r>
          <a:r>
            <a:rPr lang="ar-SA" sz="2300" dirty="0" smtClean="0">
              <a:solidFill>
                <a:srgbClr val="005426"/>
              </a:solidFill>
              <a:cs typeface="B Titr" pitchFamily="2" charset="-78"/>
            </a:rPr>
            <a:t>ر </a:t>
          </a:r>
          <a:endParaRPr lang="fa-IR" sz="2300" dirty="0">
            <a:solidFill>
              <a:srgbClr val="005426"/>
            </a:solidFill>
            <a:cs typeface="B Titr" pitchFamily="2" charset="-78"/>
          </a:endParaRPr>
        </a:p>
      </dgm:t>
    </dgm:pt>
    <dgm:pt modelId="{00DEEC72-8ED0-4809-B4C0-5A0DCE41C814}" type="parTrans" cxnId="{D2CBE2E1-846D-4742-9266-78E78872F8CA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B9F58EB8-0938-425B-ACC8-55C9743488EC}" type="sibTrans" cxnId="{D2CBE2E1-846D-4742-9266-78E78872F8CA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381E11A4-73B2-4268-85B8-983169C0D10F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itchFamily="2" charset="-78"/>
            </a:rPr>
            <a:t>مازندران</a:t>
          </a:r>
          <a:endParaRPr lang="fa-IR" sz="2000" dirty="0">
            <a:cs typeface="B Titr" pitchFamily="2" charset="-78"/>
          </a:endParaRPr>
        </a:p>
      </dgm:t>
    </dgm:pt>
    <dgm:pt modelId="{A9029E07-D051-47E6-BDA1-2DF669958E92}" type="parTrans" cxnId="{45742FEF-1943-4424-9DF5-A2CC947B23FB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BC5DEEF2-C66D-487E-9316-C621650F20F5}" type="sibTrans" cxnId="{45742FEF-1943-4424-9DF5-A2CC947B23FB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878F2BD6-029F-4999-BC54-4EC30F8E8CCD}" type="pres">
      <dgm:prSet presAssocID="{9BB47445-4440-4B22-B2C4-F7044B06765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F2DE4B6-3ED4-469A-82DB-B832CBD3E9FA}" type="pres">
      <dgm:prSet presAssocID="{9BB47445-4440-4B22-B2C4-F7044B06765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58AA4C-969E-4267-8C69-16D75DCF6D42}" type="pres">
      <dgm:prSet presAssocID="{9BB47445-4440-4B22-B2C4-F7044B06765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15B9C3-E158-46D6-8B62-B971712B50A9}" type="pres">
      <dgm:prSet presAssocID="{9BB47445-4440-4B22-B2C4-F7044B06765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701255-8DEF-4B4B-BE8F-7C3E3ACE5AEA}" type="pres">
      <dgm:prSet presAssocID="{9BB47445-4440-4B22-B2C4-F7044B06765B}" presName="triangle4" presStyleLbl="node1" presStyleIdx="3" presStyleCnt="4" custScaleX="1087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BF4B47C-5EA6-4EEF-8307-9AFB391A2614}" type="presOf" srcId="{2856F80A-E262-4A0E-9C85-82049A71B5F4}" destId="{FA15B9C3-E158-46D6-8B62-B971712B50A9}" srcOrd="0" destOrd="0" presId="urn:microsoft.com/office/officeart/2005/8/layout/pyramid4"/>
    <dgm:cxn modelId="{548BF227-2B80-4F12-88A5-E38575ACC230}" type="presOf" srcId="{768F9C4C-8E36-48F8-8B11-5D57F4DB0354}" destId="{0F2DE4B6-3ED4-469A-82DB-B832CBD3E9FA}" srcOrd="0" destOrd="0" presId="urn:microsoft.com/office/officeart/2005/8/layout/pyramid4"/>
    <dgm:cxn modelId="{3C139D54-C5C2-4618-9BE5-F707B9B55FF6}" type="presOf" srcId="{CF266472-41D1-4E89-A9EC-CFBDE02195CE}" destId="{3958AA4C-969E-4267-8C69-16D75DCF6D42}" srcOrd="0" destOrd="0" presId="urn:microsoft.com/office/officeart/2005/8/layout/pyramid4"/>
    <dgm:cxn modelId="{A8806AFB-3C9B-4AAF-A4EA-9FA0E8B9AB88}" type="presOf" srcId="{9BB47445-4440-4B22-B2C4-F7044B06765B}" destId="{878F2BD6-029F-4999-BC54-4EC30F8E8CCD}" srcOrd="0" destOrd="0" presId="urn:microsoft.com/office/officeart/2005/8/layout/pyramid4"/>
    <dgm:cxn modelId="{D2CBE2E1-846D-4742-9266-78E78872F8CA}" srcId="{9BB47445-4440-4B22-B2C4-F7044B06765B}" destId="{2856F80A-E262-4A0E-9C85-82049A71B5F4}" srcOrd="2" destOrd="0" parTransId="{00DEEC72-8ED0-4809-B4C0-5A0DCE41C814}" sibTransId="{B9F58EB8-0938-425B-ACC8-55C9743488EC}"/>
    <dgm:cxn modelId="{F4E5C20D-6A32-42FD-9084-39D2CE1742D8}" srcId="{9BB47445-4440-4B22-B2C4-F7044B06765B}" destId="{CF266472-41D1-4E89-A9EC-CFBDE02195CE}" srcOrd="1" destOrd="0" parTransId="{B9E2AEE9-B366-4010-A44A-92883C8FF90E}" sibTransId="{F52EF366-86A5-46ED-B33C-C1E7761FF3BF}"/>
    <dgm:cxn modelId="{45742FEF-1943-4424-9DF5-A2CC947B23FB}" srcId="{9BB47445-4440-4B22-B2C4-F7044B06765B}" destId="{381E11A4-73B2-4268-85B8-983169C0D10F}" srcOrd="3" destOrd="0" parTransId="{A9029E07-D051-47E6-BDA1-2DF669958E92}" sibTransId="{BC5DEEF2-C66D-487E-9316-C621650F20F5}"/>
    <dgm:cxn modelId="{1953E443-1285-41F1-95EB-311C2F10951D}" srcId="{9BB47445-4440-4B22-B2C4-F7044B06765B}" destId="{768F9C4C-8E36-48F8-8B11-5D57F4DB0354}" srcOrd="0" destOrd="0" parTransId="{CC1C25E6-F0F0-46DD-B665-78057072BC37}" sibTransId="{BD781293-9EC1-4971-AED2-DCB2FE554784}"/>
    <dgm:cxn modelId="{7F0B0897-FAC2-4F89-8F79-BBA25085D8CA}" type="presOf" srcId="{381E11A4-73B2-4268-85B8-983169C0D10F}" destId="{95701255-8DEF-4B4B-BE8F-7C3E3ACE5AEA}" srcOrd="0" destOrd="0" presId="urn:microsoft.com/office/officeart/2005/8/layout/pyramid4"/>
    <dgm:cxn modelId="{0AD609D8-5697-4A36-A5BE-A2B7D0811A81}" type="presParOf" srcId="{878F2BD6-029F-4999-BC54-4EC30F8E8CCD}" destId="{0F2DE4B6-3ED4-469A-82DB-B832CBD3E9FA}" srcOrd="0" destOrd="0" presId="urn:microsoft.com/office/officeart/2005/8/layout/pyramid4"/>
    <dgm:cxn modelId="{5D7FF739-806A-41B5-B97E-A6EC25D07986}" type="presParOf" srcId="{878F2BD6-029F-4999-BC54-4EC30F8E8CCD}" destId="{3958AA4C-969E-4267-8C69-16D75DCF6D42}" srcOrd="1" destOrd="0" presId="urn:microsoft.com/office/officeart/2005/8/layout/pyramid4"/>
    <dgm:cxn modelId="{F2B5EF64-6AF8-4B8D-9257-A98C1AAAC1A7}" type="presParOf" srcId="{878F2BD6-029F-4999-BC54-4EC30F8E8CCD}" destId="{FA15B9C3-E158-46D6-8B62-B971712B50A9}" srcOrd="2" destOrd="0" presId="urn:microsoft.com/office/officeart/2005/8/layout/pyramid4"/>
    <dgm:cxn modelId="{78B3EC04-1C5E-4C1F-8C98-321FEEB354D1}" type="presParOf" srcId="{878F2BD6-029F-4999-BC54-4EC30F8E8CCD}" destId="{95701255-8DEF-4B4B-BE8F-7C3E3ACE5AE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B47445-4440-4B22-B2C4-F7044B06765B}" type="doc">
      <dgm:prSet loTypeId="urn:microsoft.com/office/officeart/2005/8/layout/pyramid4" loCatId="relationship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pPr rtl="1"/>
          <a:endParaRPr lang="fa-IR"/>
        </a:p>
      </dgm:t>
    </dgm:pt>
    <dgm:pt modelId="{768F9C4C-8E36-48F8-8B11-5D57F4DB0354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Titr" pitchFamily="2" charset="-78"/>
            </a:rPr>
            <a:t>کردستان</a:t>
          </a:r>
          <a:endParaRPr lang="fa-IR" sz="2000" dirty="0">
            <a:cs typeface="B Titr" pitchFamily="2" charset="-78"/>
          </a:endParaRPr>
        </a:p>
      </dgm:t>
    </dgm:pt>
    <dgm:pt modelId="{CC1C25E6-F0F0-46DD-B665-78057072BC37}" type="parTrans" cxnId="{1953E443-1285-41F1-95EB-311C2F10951D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BD781293-9EC1-4971-AED2-DCB2FE554784}" type="sibTrans" cxnId="{1953E443-1285-41F1-95EB-311C2F10951D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CF266472-41D1-4E89-A9EC-CFBDE02195CE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Titr" pitchFamily="2" charset="-78"/>
            </a:rPr>
            <a:t>سیستان و بلوچستان</a:t>
          </a:r>
          <a:endParaRPr lang="fa-IR" sz="2000" dirty="0">
            <a:cs typeface="B Titr" pitchFamily="2" charset="-78"/>
          </a:endParaRPr>
        </a:p>
      </dgm:t>
    </dgm:pt>
    <dgm:pt modelId="{B9E2AEE9-B366-4010-A44A-92883C8FF90E}" type="parTrans" cxnId="{F4E5C20D-6A32-42FD-9084-39D2CE1742D8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F52EF366-86A5-46ED-B33C-C1E7761FF3BF}" type="sibTrans" cxnId="{F4E5C20D-6A32-42FD-9084-39D2CE1742D8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2856F80A-E262-4A0E-9C85-82049A71B5F4}">
      <dgm:prSet phldrT="[Text]" custT="1"/>
      <dgm:spPr/>
      <dgm:t>
        <a:bodyPr/>
        <a:lstStyle/>
        <a:p>
          <a:pPr rtl="1"/>
          <a:r>
            <a:rPr lang="ar-SA" sz="2000" dirty="0" smtClean="0">
              <a:solidFill>
                <a:srgbClr val="FF0000"/>
              </a:solidFill>
              <a:cs typeface="B Titr" pitchFamily="2" charset="-78"/>
            </a:rPr>
            <a:t>نامساعدتر</a:t>
          </a:r>
          <a:endParaRPr lang="fa-IR" sz="2000" dirty="0">
            <a:solidFill>
              <a:srgbClr val="FF0000"/>
            </a:solidFill>
            <a:cs typeface="B Titr" pitchFamily="2" charset="-78"/>
          </a:endParaRPr>
        </a:p>
      </dgm:t>
    </dgm:pt>
    <dgm:pt modelId="{00DEEC72-8ED0-4809-B4C0-5A0DCE41C814}" type="parTrans" cxnId="{D2CBE2E1-846D-4742-9266-78E78872F8CA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B9F58EB8-0938-425B-ACC8-55C9743488EC}" type="sibTrans" cxnId="{D2CBE2E1-846D-4742-9266-78E78872F8CA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381E11A4-73B2-4268-85B8-983169C0D10F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itchFamily="2" charset="-78"/>
            </a:rPr>
            <a:t>چهارمحال و بختیاری</a:t>
          </a:r>
          <a:endParaRPr lang="fa-IR" sz="2000" dirty="0">
            <a:cs typeface="B Titr" pitchFamily="2" charset="-78"/>
          </a:endParaRPr>
        </a:p>
      </dgm:t>
    </dgm:pt>
    <dgm:pt modelId="{A9029E07-D051-47E6-BDA1-2DF669958E92}" type="parTrans" cxnId="{45742FEF-1943-4424-9DF5-A2CC947B23FB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BC5DEEF2-C66D-487E-9316-C621650F20F5}" type="sibTrans" cxnId="{45742FEF-1943-4424-9DF5-A2CC947B23FB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878F2BD6-029F-4999-BC54-4EC30F8E8CCD}" type="pres">
      <dgm:prSet presAssocID="{9BB47445-4440-4B22-B2C4-F7044B06765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F2DE4B6-3ED4-469A-82DB-B832CBD3E9FA}" type="pres">
      <dgm:prSet presAssocID="{9BB47445-4440-4B22-B2C4-F7044B06765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58AA4C-969E-4267-8C69-16D75DCF6D42}" type="pres">
      <dgm:prSet presAssocID="{9BB47445-4440-4B22-B2C4-F7044B06765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15B9C3-E158-46D6-8B62-B971712B50A9}" type="pres">
      <dgm:prSet presAssocID="{9BB47445-4440-4B22-B2C4-F7044B06765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701255-8DEF-4B4B-BE8F-7C3E3ACE5AEA}" type="pres">
      <dgm:prSet presAssocID="{9BB47445-4440-4B22-B2C4-F7044B06765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35921C6-A271-41CE-AC3D-91C721044941}" type="presOf" srcId="{CF266472-41D1-4E89-A9EC-CFBDE02195CE}" destId="{3958AA4C-969E-4267-8C69-16D75DCF6D42}" srcOrd="0" destOrd="0" presId="urn:microsoft.com/office/officeart/2005/8/layout/pyramid4"/>
    <dgm:cxn modelId="{1FA609B9-1E36-42D1-B376-D4BC2AABACAA}" type="presOf" srcId="{9BB47445-4440-4B22-B2C4-F7044B06765B}" destId="{878F2BD6-029F-4999-BC54-4EC30F8E8CCD}" srcOrd="0" destOrd="0" presId="urn:microsoft.com/office/officeart/2005/8/layout/pyramid4"/>
    <dgm:cxn modelId="{6F2D0E88-2162-4059-9726-164F73252923}" type="presOf" srcId="{2856F80A-E262-4A0E-9C85-82049A71B5F4}" destId="{FA15B9C3-E158-46D6-8B62-B971712B50A9}" srcOrd="0" destOrd="0" presId="urn:microsoft.com/office/officeart/2005/8/layout/pyramid4"/>
    <dgm:cxn modelId="{D2CBE2E1-846D-4742-9266-78E78872F8CA}" srcId="{9BB47445-4440-4B22-B2C4-F7044B06765B}" destId="{2856F80A-E262-4A0E-9C85-82049A71B5F4}" srcOrd="2" destOrd="0" parTransId="{00DEEC72-8ED0-4809-B4C0-5A0DCE41C814}" sibTransId="{B9F58EB8-0938-425B-ACC8-55C9743488EC}"/>
    <dgm:cxn modelId="{F4E5C20D-6A32-42FD-9084-39D2CE1742D8}" srcId="{9BB47445-4440-4B22-B2C4-F7044B06765B}" destId="{CF266472-41D1-4E89-A9EC-CFBDE02195CE}" srcOrd="1" destOrd="0" parTransId="{B9E2AEE9-B366-4010-A44A-92883C8FF90E}" sibTransId="{F52EF366-86A5-46ED-B33C-C1E7761FF3BF}"/>
    <dgm:cxn modelId="{45742FEF-1943-4424-9DF5-A2CC947B23FB}" srcId="{9BB47445-4440-4B22-B2C4-F7044B06765B}" destId="{381E11A4-73B2-4268-85B8-983169C0D10F}" srcOrd="3" destOrd="0" parTransId="{A9029E07-D051-47E6-BDA1-2DF669958E92}" sibTransId="{BC5DEEF2-C66D-487E-9316-C621650F20F5}"/>
    <dgm:cxn modelId="{2719CF91-8A2D-46F4-8D18-B15C2DFF3531}" type="presOf" srcId="{381E11A4-73B2-4268-85B8-983169C0D10F}" destId="{95701255-8DEF-4B4B-BE8F-7C3E3ACE5AEA}" srcOrd="0" destOrd="0" presId="urn:microsoft.com/office/officeart/2005/8/layout/pyramid4"/>
    <dgm:cxn modelId="{1953E443-1285-41F1-95EB-311C2F10951D}" srcId="{9BB47445-4440-4B22-B2C4-F7044B06765B}" destId="{768F9C4C-8E36-48F8-8B11-5D57F4DB0354}" srcOrd="0" destOrd="0" parTransId="{CC1C25E6-F0F0-46DD-B665-78057072BC37}" sibTransId="{BD781293-9EC1-4971-AED2-DCB2FE554784}"/>
    <dgm:cxn modelId="{A8EFE0FB-9C86-4F84-BDEE-AA69BD011093}" type="presOf" srcId="{768F9C4C-8E36-48F8-8B11-5D57F4DB0354}" destId="{0F2DE4B6-3ED4-469A-82DB-B832CBD3E9FA}" srcOrd="0" destOrd="0" presId="urn:microsoft.com/office/officeart/2005/8/layout/pyramid4"/>
    <dgm:cxn modelId="{F00FDB16-551A-47AF-AD02-89148FD1648A}" type="presParOf" srcId="{878F2BD6-029F-4999-BC54-4EC30F8E8CCD}" destId="{0F2DE4B6-3ED4-469A-82DB-B832CBD3E9FA}" srcOrd="0" destOrd="0" presId="urn:microsoft.com/office/officeart/2005/8/layout/pyramid4"/>
    <dgm:cxn modelId="{92A8B770-1DA1-42E3-8D62-6939EB929672}" type="presParOf" srcId="{878F2BD6-029F-4999-BC54-4EC30F8E8CCD}" destId="{3958AA4C-969E-4267-8C69-16D75DCF6D42}" srcOrd="1" destOrd="0" presId="urn:microsoft.com/office/officeart/2005/8/layout/pyramid4"/>
    <dgm:cxn modelId="{DC69AA24-E9D3-4BE2-AF60-7031B97CC4DC}" type="presParOf" srcId="{878F2BD6-029F-4999-BC54-4EC30F8E8CCD}" destId="{FA15B9C3-E158-46D6-8B62-B971712B50A9}" srcOrd="2" destOrd="0" presId="urn:microsoft.com/office/officeart/2005/8/layout/pyramid4"/>
    <dgm:cxn modelId="{D65B3090-F65F-4B6C-8238-416E1DED5242}" type="presParOf" srcId="{878F2BD6-029F-4999-BC54-4EC30F8E8CCD}" destId="{95701255-8DEF-4B4B-BE8F-7C3E3ACE5AE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B47445-4440-4B22-B2C4-F7044B06765B}" type="doc">
      <dgm:prSet loTypeId="urn:microsoft.com/office/officeart/2005/8/layout/pyramid4" loCatId="relationship" qsTypeId="urn:microsoft.com/office/officeart/2005/8/quickstyle/3d7" qsCatId="3D" csTypeId="urn:microsoft.com/office/officeart/2005/8/colors/accent3_4" csCatId="accent3" phldr="1"/>
      <dgm:spPr/>
      <dgm:t>
        <a:bodyPr/>
        <a:lstStyle/>
        <a:p>
          <a:pPr rtl="1"/>
          <a:endParaRPr lang="fa-IR"/>
        </a:p>
      </dgm:t>
    </dgm:pt>
    <dgm:pt modelId="{768F9C4C-8E36-48F8-8B11-5D57F4DB0354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Titr" pitchFamily="2" charset="-78"/>
            </a:rPr>
            <a:t>آذربایجان غربی</a:t>
          </a:r>
          <a:endParaRPr lang="fa-IR" sz="2000" dirty="0">
            <a:cs typeface="B Titr" pitchFamily="2" charset="-78"/>
          </a:endParaRPr>
        </a:p>
      </dgm:t>
    </dgm:pt>
    <dgm:pt modelId="{CC1C25E6-F0F0-46DD-B665-78057072BC37}" type="parTrans" cxnId="{1953E443-1285-41F1-95EB-311C2F10951D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BD781293-9EC1-4971-AED2-DCB2FE554784}" type="sibTrans" cxnId="{1953E443-1285-41F1-95EB-311C2F10951D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CF266472-41D1-4E89-A9EC-CFBDE02195CE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itchFamily="2" charset="-78"/>
            </a:rPr>
            <a:t>زنجان</a:t>
          </a:r>
          <a:endParaRPr lang="fa-IR" sz="2000" dirty="0">
            <a:cs typeface="B Titr" pitchFamily="2" charset="-78"/>
          </a:endParaRPr>
        </a:p>
      </dgm:t>
    </dgm:pt>
    <dgm:pt modelId="{B9E2AEE9-B366-4010-A44A-92883C8FF90E}" type="parTrans" cxnId="{F4E5C20D-6A32-42FD-9084-39D2CE1742D8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F52EF366-86A5-46ED-B33C-C1E7761FF3BF}" type="sibTrans" cxnId="{F4E5C20D-6A32-42FD-9084-39D2CE1742D8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2856F80A-E262-4A0E-9C85-82049A71B5F4}">
      <dgm:prSet phldrT="[Text]" custT="1"/>
      <dgm:spPr/>
      <dgm:t>
        <a:bodyPr/>
        <a:lstStyle/>
        <a:p>
          <a:pPr rtl="1"/>
          <a:r>
            <a:rPr lang="ar-SA" sz="2300" dirty="0" smtClean="0">
              <a:solidFill>
                <a:srgbClr val="005426"/>
              </a:solidFill>
              <a:cs typeface="B Titr" pitchFamily="2" charset="-78"/>
            </a:rPr>
            <a:t>مساعد</a:t>
          </a:r>
          <a:r>
            <a:rPr lang="fa-IR" sz="2300" dirty="0" smtClean="0">
              <a:solidFill>
                <a:srgbClr val="005426"/>
              </a:solidFill>
              <a:cs typeface="B Titr" pitchFamily="2" charset="-78"/>
            </a:rPr>
            <a:t>ت</a:t>
          </a:r>
          <a:r>
            <a:rPr lang="ar-SA" sz="2300" dirty="0" smtClean="0">
              <a:solidFill>
                <a:srgbClr val="005426"/>
              </a:solidFill>
              <a:cs typeface="B Titr" pitchFamily="2" charset="-78"/>
            </a:rPr>
            <a:t>ر </a:t>
          </a:r>
          <a:endParaRPr lang="fa-IR" sz="2300" dirty="0">
            <a:solidFill>
              <a:srgbClr val="005426"/>
            </a:solidFill>
            <a:cs typeface="B Titr" pitchFamily="2" charset="-78"/>
          </a:endParaRPr>
        </a:p>
      </dgm:t>
    </dgm:pt>
    <dgm:pt modelId="{00DEEC72-8ED0-4809-B4C0-5A0DCE41C814}" type="parTrans" cxnId="{D2CBE2E1-846D-4742-9266-78E78872F8CA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B9F58EB8-0938-425B-ACC8-55C9743488EC}" type="sibTrans" cxnId="{D2CBE2E1-846D-4742-9266-78E78872F8CA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381E11A4-73B2-4268-85B8-983169C0D10F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itchFamily="2" charset="-78"/>
            </a:rPr>
            <a:t>گیلان</a:t>
          </a:r>
          <a:endParaRPr lang="fa-IR" sz="2000" dirty="0">
            <a:cs typeface="B Titr" pitchFamily="2" charset="-78"/>
          </a:endParaRPr>
        </a:p>
      </dgm:t>
    </dgm:pt>
    <dgm:pt modelId="{A9029E07-D051-47E6-BDA1-2DF669958E92}" type="parTrans" cxnId="{45742FEF-1943-4424-9DF5-A2CC947B23FB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BC5DEEF2-C66D-487E-9316-C621650F20F5}" type="sibTrans" cxnId="{45742FEF-1943-4424-9DF5-A2CC947B23FB}">
      <dgm:prSet/>
      <dgm:spPr/>
      <dgm:t>
        <a:bodyPr/>
        <a:lstStyle/>
        <a:p>
          <a:pPr rtl="1"/>
          <a:endParaRPr lang="fa-IR" sz="2400">
            <a:solidFill>
              <a:srgbClr val="005426"/>
            </a:solidFill>
          </a:endParaRPr>
        </a:p>
      </dgm:t>
    </dgm:pt>
    <dgm:pt modelId="{878F2BD6-029F-4999-BC54-4EC30F8E8CCD}" type="pres">
      <dgm:prSet presAssocID="{9BB47445-4440-4B22-B2C4-F7044B06765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F2DE4B6-3ED4-469A-82DB-B832CBD3E9FA}" type="pres">
      <dgm:prSet presAssocID="{9BB47445-4440-4B22-B2C4-F7044B06765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58AA4C-969E-4267-8C69-16D75DCF6D42}" type="pres">
      <dgm:prSet presAssocID="{9BB47445-4440-4B22-B2C4-F7044B06765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15B9C3-E158-46D6-8B62-B971712B50A9}" type="pres">
      <dgm:prSet presAssocID="{9BB47445-4440-4B22-B2C4-F7044B06765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701255-8DEF-4B4B-BE8F-7C3E3ACE5AEA}" type="pres">
      <dgm:prSet presAssocID="{9BB47445-4440-4B22-B2C4-F7044B06765B}" presName="triangle4" presStyleLbl="node1" presStyleIdx="3" presStyleCnt="4" custScaleX="1087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995DB4F-898B-44AA-B79A-94B422514B1C}" type="presOf" srcId="{CF266472-41D1-4E89-A9EC-CFBDE02195CE}" destId="{3958AA4C-969E-4267-8C69-16D75DCF6D42}" srcOrd="0" destOrd="0" presId="urn:microsoft.com/office/officeart/2005/8/layout/pyramid4"/>
    <dgm:cxn modelId="{AF7D30EA-4533-4211-A9EB-B3E2CA03842B}" type="presOf" srcId="{768F9C4C-8E36-48F8-8B11-5D57F4DB0354}" destId="{0F2DE4B6-3ED4-469A-82DB-B832CBD3E9FA}" srcOrd="0" destOrd="0" presId="urn:microsoft.com/office/officeart/2005/8/layout/pyramid4"/>
    <dgm:cxn modelId="{FADB99C1-BDC8-452A-B009-5266BED9DBED}" type="presOf" srcId="{9BB47445-4440-4B22-B2C4-F7044B06765B}" destId="{878F2BD6-029F-4999-BC54-4EC30F8E8CCD}" srcOrd="0" destOrd="0" presId="urn:microsoft.com/office/officeart/2005/8/layout/pyramid4"/>
    <dgm:cxn modelId="{4CAD85AC-E116-4374-AD6D-E8E32836467A}" type="presOf" srcId="{2856F80A-E262-4A0E-9C85-82049A71B5F4}" destId="{FA15B9C3-E158-46D6-8B62-B971712B50A9}" srcOrd="0" destOrd="0" presId="urn:microsoft.com/office/officeart/2005/8/layout/pyramid4"/>
    <dgm:cxn modelId="{D2CBE2E1-846D-4742-9266-78E78872F8CA}" srcId="{9BB47445-4440-4B22-B2C4-F7044B06765B}" destId="{2856F80A-E262-4A0E-9C85-82049A71B5F4}" srcOrd="2" destOrd="0" parTransId="{00DEEC72-8ED0-4809-B4C0-5A0DCE41C814}" sibTransId="{B9F58EB8-0938-425B-ACC8-55C9743488EC}"/>
    <dgm:cxn modelId="{F4E5C20D-6A32-42FD-9084-39D2CE1742D8}" srcId="{9BB47445-4440-4B22-B2C4-F7044B06765B}" destId="{CF266472-41D1-4E89-A9EC-CFBDE02195CE}" srcOrd="1" destOrd="0" parTransId="{B9E2AEE9-B366-4010-A44A-92883C8FF90E}" sibTransId="{F52EF366-86A5-46ED-B33C-C1E7761FF3BF}"/>
    <dgm:cxn modelId="{45742FEF-1943-4424-9DF5-A2CC947B23FB}" srcId="{9BB47445-4440-4B22-B2C4-F7044B06765B}" destId="{381E11A4-73B2-4268-85B8-983169C0D10F}" srcOrd="3" destOrd="0" parTransId="{A9029E07-D051-47E6-BDA1-2DF669958E92}" sibTransId="{BC5DEEF2-C66D-487E-9316-C621650F20F5}"/>
    <dgm:cxn modelId="{1953E443-1285-41F1-95EB-311C2F10951D}" srcId="{9BB47445-4440-4B22-B2C4-F7044B06765B}" destId="{768F9C4C-8E36-48F8-8B11-5D57F4DB0354}" srcOrd="0" destOrd="0" parTransId="{CC1C25E6-F0F0-46DD-B665-78057072BC37}" sibTransId="{BD781293-9EC1-4971-AED2-DCB2FE554784}"/>
    <dgm:cxn modelId="{E14F2911-0783-4346-ACAA-CA3E5A6D8D62}" type="presOf" srcId="{381E11A4-73B2-4268-85B8-983169C0D10F}" destId="{95701255-8DEF-4B4B-BE8F-7C3E3ACE5AEA}" srcOrd="0" destOrd="0" presId="urn:microsoft.com/office/officeart/2005/8/layout/pyramid4"/>
    <dgm:cxn modelId="{B23B2FBB-E962-410D-A6DD-C4D25979CEA2}" type="presParOf" srcId="{878F2BD6-029F-4999-BC54-4EC30F8E8CCD}" destId="{0F2DE4B6-3ED4-469A-82DB-B832CBD3E9FA}" srcOrd="0" destOrd="0" presId="urn:microsoft.com/office/officeart/2005/8/layout/pyramid4"/>
    <dgm:cxn modelId="{FF257B21-B45E-45C1-83E3-5ACE97A3E17B}" type="presParOf" srcId="{878F2BD6-029F-4999-BC54-4EC30F8E8CCD}" destId="{3958AA4C-969E-4267-8C69-16D75DCF6D42}" srcOrd="1" destOrd="0" presId="urn:microsoft.com/office/officeart/2005/8/layout/pyramid4"/>
    <dgm:cxn modelId="{2C2C1303-FC54-4955-A2E0-27201CCAB989}" type="presParOf" srcId="{878F2BD6-029F-4999-BC54-4EC30F8E8CCD}" destId="{FA15B9C3-E158-46D6-8B62-B971712B50A9}" srcOrd="2" destOrd="0" presId="urn:microsoft.com/office/officeart/2005/8/layout/pyramid4"/>
    <dgm:cxn modelId="{401B1FA9-4126-41E7-884D-3C58A76DCA98}" type="presParOf" srcId="{878F2BD6-029F-4999-BC54-4EC30F8E8CCD}" destId="{95701255-8DEF-4B4B-BE8F-7C3E3ACE5AE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B47445-4440-4B22-B2C4-F7044B06765B}" type="doc">
      <dgm:prSet loTypeId="urn:microsoft.com/office/officeart/2005/8/layout/pyramid4" loCatId="relationship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pPr rtl="1"/>
          <a:endParaRPr lang="fa-IR"/>
        </a:p>
      </dgm:t>
    </dgm:pt>
    <dgm:pt modelId="{768F9C4C-8E36-48F8-8B11-5D57F4DB0354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Titr" pitchFamily="2" charset="-78"/>
            </a:rPr>
            <a:t>سیستان و بلوچستان</a:t>
          </a:r>
          <a:endParaRPr lang="fa-IR" sz="2000" dirty="0">
            <a:cs typeface="B Titr" pitchFamily="2" charset="-78"/>
          </a:endParaRPr>
        </a:p>
      </dgm:t>
    </dgm:pt>
    <dgm:pt modelId="{CC1C25E6-F0F0-46DD-B665-78057072BC37}" type="parTrans" cxnId="{1953E443-1285-41F1-95EB-311C2F10951D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BD781293-9EC1-4971-AED2-DCB2FE554784}" type="sibTrans" cxnId="{1953E443-1285-41F1-95EB-311C2F10951D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CF266472-41D1-4E89-A9EC-CFBDE02195CE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Titr" pitchFamily="2" charset="-78"/>
            </a:rPr>
            <a:t>البرز</a:t>
          </a:r>
          <a:endParaRPr lang="fa-IR" sz="2000" dirty="0">
            <a:cs typeface="B Titr" pitchFamily="2" charset="-78"/>
          </a:endParaRPr>
        </a:p>
      </dgm:t>
    </dgm:pt>
    <dgm:pt modelId="{B9E2AEE9-B366-4010-A44A-92883C8FF90E}" type="parTrans" cxnId="{F4E5C20D-6A32-42FD-9084-39D2CE1742D8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F52EF366-86A5-46ED-B33C-C1E7761FF3BF}" type="sibTrans" cxnId="{F4E5C20D-6A32-42FD-9084-39D2CE1742D8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2856F80A-E262-4A0E-9C85-82049A71B5F4}">
      <dgm:prSet phldrT="[Text]" custT="1"/>
      <dgm:spPr/>
      <dgm:t>
        <a:bodyPr/>
        <a:lstStyle/>
        <a:p>
          <a:pPr rtl="1"/>
          <a:r>
            <a:rPr lang="ar-SA" sz="2000" dirty="0" smtClean="0">
              <a:solidFill>
                <a:srgbClr val="FF0000"/>
              </a:solidFill>
              <a:cs typeface="B Titr" pitchFamily="2" charset="-78"/>
            </a:rPr>
            <a:t>نامساعدتر</a:t>
          </a:r>
          <a:endParaRPr lang="fa-IR" sz="2000" dirty="0">
            <a:solidFill>
              <a:srgbClr val="FF0000"/>
            </a:solidFill>
            <a:cs typeface="B Titr" pitchFamily="2" charset="-78"/>
          </a:endParaRPr>
        </a:p>
      </dgm:t>
    </dgm:pt>
    <dgm:pt modelId="{00DEEC72-8ED0-4809-B4C0-5A0DCE41C814}" type="parTrans" cxnId="{D2CBE2E1-846D-4742-9266-78E78872F8CA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B9F58EB8-0938-425B-ACC8-55C9743488EC}" type="sibTrans" cxnId="{D2CBE2E1-846D-4742-9266-78E78872F8CA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381E11A4-73B2-4268-85B8-983169C0D10F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itchFamily="2" charset="-78"/>
            </a:rPr>
            <a:t>خراسان شمالی</a:t>
          </a:r>
          <a:endParaRPr lang="fa-IR" sz="2000" dirty="0">
            <a:cs typeface="B Titr" pitchFamily="2" charset="-78"/>
          </a:endParaRPr>
        </a:p>
      </dgm:t>
    </dgm:pt>
    <dgm:pt modelId="{A9029E07-D051-47E6-BDA1-2DF669958E92}" type="parTrans" cxnId="{45742FEF-1943-4424-9DF5-A2CC947B23FB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BC5DEEF2-C66D-487E-9316-C621650F20F5}" type="sibTrans" cxnId="{45742FEF-1943-4424-9DF5-A2CC947B23FB}">
      <dgm:prSet/>
      <dgm:spPr/>
      <dgm:t>
        <a:bodyPr/>
        <a:lstStyle/>
        <a:p>
          <a:pPr rtl="1"/>
          <a:endParaRPr lang="fa-IR" sz="1800">
            <a:solidFill>
              <a:srgbClr val="C00000"/>
            </a:solidFill>
            <a:cs typeface="B Titr" pitchFamily="2" charset="-78"/>
          </a:endParaRPr>
        </a:p>
      </dgm:t>
    </dgm:pt>
    <dgm:pt modelId="{878F2BD6-029F-4999-BC54-4EC30F8E8CCD}" type="pres">
      <dgm:prSet presAssocID="{9BB47445-4440-4B22-B2C4-F7044B06765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F2DE4B6-3ED4-469A-82DB-B832CBD3E9FA}" type="pres">
      <dgm:prSet presAssocID="{9BB47445-4440-4B22-B2C4-F7044B06765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58AA4C-969E-4267-8C69-16D75DCF6D42}" type="pres">
      <dgm:prSet presAssocID="{9BB47445-4440-4B22-B2C4-F7044B06765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15B9C3-E158-46D6-8B62-B971712B50A9}" type="pres">
      <dgm:prSet presAssocID="{9BB47445-4440-4B22-B2C4-F7044B06765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701255-8DEF-4B4B-BE8F-7C3E3ACE5AEA}" type="pres">
      <dgm:prSet presAssocID="{9BB47445-4440-4B22-B2C4-F7044B06765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7DD361E-6904-424B-B92C-E84BB0787271}" type="presOf" srcId="{CF266472-41D1-4E89-A9EC-CFBDE02195CE}" destId="{3958AA4C-969E-4267-8C69-16D75DCF6D42}" srcOrd="0" destOrd="0" presId="urn:microsoft.com/office/officeart/2005/8/layout/pyramid4"/>
    <dgm:cxn modelId="{166A5754-1AE9-4C76-8119-F7C8684416A7}" type="presOf" srcId="{9BB47445-4440-4B22-B2C4-F7044B06765B}" destId="{878F2BD6-029F-4999-BC54-4EC30F8E8CCD}" srcOrd="0" destOrd="0" presId="urn:microsoft.com/office/officeart/2005/8/layout/pyramid4"/>
    <dgm:cxn modelId="{D2CBE2E1-846D-4742-9266-78E78872F8CA}" srcId="{9BB47445-4440-4B22-B2C4-F7044B06765B}" destId="{2856F80A-E262-4A0E-9C85-82049A71B5F4}" srcOrd="2" destOrd="0" parTransId="{00DEEC72-8ED0-4809-B4C0-5A0DCE41C814}" sibTransId="{B9F58EB8-0938-425B-ACC8-55C9743488EC}"/>
    <dgm:cxn modelId="{5B1B6F89-FD1C-4252-8C1C-D6DADF283524}" type="presOf" srcId="{381E11A4-73B2-4268-85B8-983169C0D10F}" destId="{95701255-8DEF-4B4B-BE8F-7C3E3ACE5AEA}" srcOrd="0" destOrd="0" presId="urn:microsoft.com/office/officeart/2005/8/layout/pyramid4"/>
    <dgm:cxn modelId="{F4E5C20D-6A32-42FD-9084-39D2CE1742D8}" srcId="{9BB47445-4440-4B22-B2C4-F7044B06765B}" destId="{CF266472-41D1-4E89-A9EC-CFBDE02195CE}" srcOrd="1" destOrd="0" parTransId="{B9E2AEE9-B366-4010-A44A-92883C8FF90E}" sibTransId="{F52EF366-86A5-46ED-B33C-C1E7761FF3BF}"/>
    <dgm:cxn modelId="{45742FEF-1943-4424-9DF5-A2CC947B23FB}" srcId="{9BB47445-4440-4B22-B2C4-F7044B06765B}" destId="{381E11A4-73B2-4268-85B8-983169C0D10F}" srcOrd="3" destOrd="0" parTransId="{A9029E07-D051-47E6-BDA1-2DF669958E92}" sibTransId="{BC5DEEF2-C66D-487E-9316-C621650F20F5}"/>
    <dgm:cxn modelId="{39131DE9-0A33-4A1E-8D6D-9F4560553C3E}" type="presOf" srcId="{2856F80A-E262-4A0E-9C85-82049A71B5F4}" destId="{FA15B9C3-E158-46D6-8B62-B971712B50A9}" srcOrd="0" destOrd="0" presId="urn:microsoft.com/office/officeart/2005/8/layout/pyramid4"/>
    <dgm:cxn modelId="{F93C069B-3B99-4415-92A5-3D27E83732E0}" type="presOf" srcId="{768F9C4C-8E36-48F8-8B11-5D57F4DB0354}" destId="{0F2DE4B6-3ED4-469A-82DB-B832CBD3E9FA}" srcOrd="0" destOrd="0" presId="urn:microsoft.com/office/officeart/2005/8/layout/pyramid4"/>
    <dgm:cxn modelId="{1953E443-1285-41F1-95EB-311C2F10951D}" srcId="{9BB47445-4440-4B22-B2C4-F7044B06765B}" destId="{768F9C4C-8E36-48F8-8B11-5D57F4DB0354}" srcOrd="0" destOrd="0" parTransId="{CC1C25E6-F0F0-46DD-B665-78057072BC37}" sibTransId="{BD781293-9EC1-4971-AED2-DCB2FE554784}"/>
    <dgm:cxn modelId="{54E5A07A-B1BB-49C6-8FF5-769C740D2AA5}" type="presParOf" srcId="{878F2BD6-029F-4999-BC54-4EC30F8E8CCD}" destId="{0F2DE4B6-3ED4-469A-82DB-B832CBD3E9FA}" srcOrd="0" destOrd="0" presId="urn:microsoft.com/office/officeart/2005/8/layout/pyramid4"/>
    <dgm:cxn modelId="{4A97EB40-3D49-4B76-8BA0-8B4CB463D6D4}" type="presParOf" srcId="{878F2BD6-029F-4999-BC54-4EC30F8E8CCD}" destId="{3958AA4C-969E-4267-8C69-16D75DCF6D42}" srcOrd="1" destOrd="0" presId="urn:microsoft.com/office/officeart/2005/8/layout/pyramid4"/>
    <dgm:cxn modelId="{68B9C0E4-13BF-494D-BEBB-4C328CCD007E}" type="presParOf" srcId="{878F2BD6-029F-4999-BC54-4EC30F8E8CCD}" destId="{FA15B9C3-E158-46D6-8B62-B971712B50A9}" srcOrd="2" destOrd="0" presId="urn:microsoft.com/office/officeart/2005/8/layout/pyramid4"/>
    <dgm:cxn modelId="{3BC28772-500F-4F34-95EE-6C0053A7379D}" type="presParOf" srcId="{878F2BD6-029F-4999-BC54-4EC30F8E8CCD}" destId="{95701255-8DEF-4B4B-BE8F-7C3E3ACE5AE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E4B6-3ED4-469A-82DB-B832CBD3E9FA}">
      <dsp:nvSpPr>
        <dsp:cNvPr id="0" name=""/>
        <dsp:cNvSpPr/>
      </dsp:nvSpPr>
      <dsp:spPr>
        <a:xfrm>
          <a:off x="2461013" y="0"/>
          <a:ext cx="2251868" cy="2251868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Titr" pitchFamily="2" charset="-78"/>
            </a:rPr>
            <a:t>آذربایجان غربی</a:t>
          </a:r>
          <a:endParaRPr lang="fa-IR" sz="2000" kern="1200" dirty="0">
            <a:cs typeface="B Titr" pitchFamily="2" charset="-78"/>
          </a:endParaRPr>
        </a:p>
      </dsp:txBody>
      <dsp:txXfrm>
        <a:off x="3023980" y="1125934"/>
        <a:ext cx="1125934" cy="1125934"/>
      </dsp:txXfrm>
    </dsp:sp>
    <dsp:sp modelId="{3958AA4C-969E-4267-8C69-16D75DCF6D42}">
      <dsp:nvSpPr>
        <dsp:cNvPr id="0" name=""/>
        <dsp:cNvSpPr/>
      </dsp:nvSpPr>
      <dsp:spPr>
        <a:xfrm>
          <a:off x="1335079" y="2251868"/>
          <a:ext cx="2251868" cy="2251868"/>
        </a:xfrm>
        <a:prstGeom prst="triangle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گیلان</a:t>
          </a:r>
          <a:endParaRPr lang="fa-IR" sz="2000" kern="1200" dirty="0">
            <a:cs typeface="B Titr" pitchFamily="2" charset="-78"/>
          </a:endParaRPr>
        </a:p>
      </dsp:txBody>
      <dsp:txXfrm>
        <a:off x="1898046" y="3377802"/>
        <a:ext cx="1125934" cy="1125934"/>
      </dsp:txXfrm>
    </dsp:sp>
    <dsp:sp modelId="{FA15B9C3-E158-46D6-8B62-B971712B50A9}">
      <dsp:nvSpPr>
        <dsp:cNvPr id="0" name=""/>
        <dsp:cNvSpPr/>
      </dsp:nvSpPr>
      <dsp:spPr>
        <a:xfrm rot="10800000">
          <a:off x="2461013" y="2251868"/>
          <a:ext cx="2251868" cy="2251868"/>
        </a:xfrm>
        <a:prstGeom prst="triangle">
          <a:avLst/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>
              <a:solidFill>
                <a:srgbClr val="005426"/>
              </a:solidFill>
              <a:cs typeface="B Titr" pitchFamily="2" charset="-78"/>
            </a:rPr>
            <a:t>مساعد</a:t>
          </a:r>
          <a:r>
            <a:rPr lang="fa-IR" sz="2300" kern="1200" dirty="0" smtClean="0">
              <a:solidFill>
                <a:srgbClr val="005426"/>
              </a:solidFill>
              <a:cs typeface="B Titr" pitchFamily="2" charset="-78"/>
            </a:rPr>
            <a:t>ت</a:t>
          </a:r>
          <a:r>
            <a:rPr lang="ar-SA" sz="2300" kern="1200" dirty="0" smtClean="0">
              <a:solidFill>
                <a:srgbClr val="005426"/>
              </a:solidFill>
              <a:cs typeface="B Titr" pitchFamily="2" charset="-78"/>
            </a:rPr>
            <a:t>ر </a:t>
          </a:r>
          <a:endParaRPr lang="fa-IR" sz="2300" kern="1200" dirty="0">
            <a:solidFill>
              <a:srgbClr val="005426"/>
            </a:solidFill>
            <a:cs typeface="B Titr" pitchFamily="2" charset="-78"/>
          </a:endParaRPr>
        </a:p>
      </dsp:txBody>
      <dsp:txXfrm rot="10800000">
        <a:off x="3023980" y="2251868"/>
        <a:ext cx="1125934" cy="1125934"/>
      </dsp:txXfrm>
    </dsp:sp>
    <dsp:sp modelId="{95701255-8DEF-4B4B-BE8F-7C3E3ACE5AEA}">
      <dsp:nvSpPr>
        <dsp:cNvPr id="0" name=""/>
        <dsp:cNvSpPr/>
      </dsp:nvSpPr>
      <dsp:spPr>
        <a:xfrm>
          <a:off x="3488034" y="2251868"/>
          <a:ext cx="2449694" cy="2251868"/>
        </a:xfrm>
        <a:prstGeom prst="triangle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مازندران</a:t>
          </a:r>
          <a:endParaRPr lang="fa-IR" sz="2000" kern="1200" dirty="0">
            <a:cs typeface="B Titr" pitchFamily="2" charset="-78"/>
          </a:endParaRPr>
        </a:p>
      </dsp:txBody>
      <dsp:txXfrm>
        <a:off x="4100458" y="3377802"/>
        <a:ext cx="1224847" cy="1125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E4B6-3ED4-469A-82DB-B832CBD3E9FA}">
      <dsp:nvSpPr>
        <dsp:cNvPr id="0" name=""/>
        <dsp:cNvSpPr/>
      </dsp:nvSpPr>
      <dsp:spPr>
        <a:xfrm>
          <a:off x="2610290" y="0"/>
          <a:ext cx="2268252" cy="2268252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Titr" pitchFamily="2" charset="-78"/>
            </a:rPr>
            <a:t>کردستان</a:t>
          </a:r>
          <a:endParaRPr lang="fa-IR" sz="2000" kern="1200" dirty="0">
            <a:cs typeface="B Titr" pitchFamily="2" charset="-78"/>
          </a:endParaRPr>
        </a:p>
      </dsp:txBody>
      <dsp:txXfrm>
        <a:off x="3177353" y="1134126"/>
        <a:ext cx="1134126" cy="1134126"/>
      </dsp:txXfrm>
    </dsp:sp>
    <dsp:sp modelId="{3958AA4C-969E-4267-8C69-16D75DCF6D42}">
      <dsp:nvSpPr>
        <dsp:cNvPr id="0" name=""/>
        <dsp:cNvSpPr/>
      </dsp:nvSpPr>
      <dsp:spPr>
        <a:xfrm>
          <a:off x="1476164" y="2268252"/>
          <a:ext cx="2268252" cy="2268252"/>
        </a:xfrm>
        <a:prstGeom prst="triangl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Titr" pitchFamily="2" charset="-78"/>
            </a:rPr>
            <a:t>سیستان و بلوچستان</a:t>
          </a:r>
          <a:endParaRPr lang="fa-IR" sz="2000" kern="1200" dirty="0">
            <a:cs typeface="B Titr" pitchFamily="2" charset="-78"/>
          </a:endParaRPr>
        </a:p>
      </dsp:txBody>
      <dsp:txXfrm>
        <a:off x="2043227" y="3402378"/>
        <a:ext cx="1134126" cy="1134126"/>
      </dsp:txXfrm>
    </dsp:sp>
    <dsp:sp modelId="{FA15B9C3-E158-46D6-8B62-B971712B50A9}">
      <dsp:nvSpPr>
        <dsp:cNvPr id="0" name=""/>
        <dsp:cNvSpPr/>
      </dsp:nvSpPr>
      <dsp:spPr>
        <a:xfrm rot="10800000">
          <a:off x="2610290" y="2268252"/>
          <a:ext cx="2268252" cy="2268252"/>
        </a:xfrm>
        <a:prstGeom prst="triangle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rgbClr val="FF0000"/>
              </a:solidFill>
              <a:cs typeface="B Titr" pitchFamily="2" charset="-78"/>
            </a:rPr>
            <a:t>نامساعدتر</a:t>
          </a:r>
          <a:endParaRPr lang="fa-IR" sz="2000" kern="1200" dirty="0">
            <a:solidFill>
              <a:srgbClr val="FF0000"/>
            </a:solidFill>
            <a:cs typeface="B Titr" pitchFamily="2" charset="-78"/>
          </a:endParaRPr>
        </a:p>
      </dsp:txBody>
      <dsp:txXfrm rot="10800000">
        <a:off x="3177353" y="2268252"/>
        <a:ext cx="1134126" cy="1134126"/>
      </dsp:txXfrm>
    </dsp:sp>
    <dsp:sp modelId="{95701255-8DEF-4B4B-BE8F-7C3E3ACE5AEA}">
      <dsp:nvSpPr>
        <dsp:cNvPr id="0" name=""/>
        <dsp:cNvSpPr/>
      </dsp:nvSpPr>
      <dsp:spPr>
        <a:xfrm>
          <a:off x="3744416" y="2268252"/>
          <a:ext cx="2268252" cy="2268252"/>
        </a:xfrm>
        <a:prstGeom prst="triangl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چهارمحال و بختیاری</a:t>
          </a:r>
          <a:endParaRPr lang="fa-IR" sz="2000" kern="1200" dirty="0">
            <a:cs typeface="B Titr" pitchFamily="2" charset="-78"/>
          </a:endParaRPr>
        </a:p>
      </dsp:txBody>
      <dsp:txXfrm>
        <a:off x="4311479" y="3402378"/>
        <a:ext cx="1134126" cy="1134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E4B6-3ED4-469A-82DB-B832CBD3E9FA}">
      <dsp:nvSpPr>
        <dsp:cNvPr id="0" name=""/>
        <dsp:cNvSpPr/>
      </dsp:nvSpPr>
      <dsp:spPr>
        <a:xfrm>
          <a:off x="2461013" y="0"/>
          <a:ext cx="2251868" cy="2251868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Titr" pitchFamily="2" charset="-78"/>
            </a:rPr>
            <a:t>آذربایجان غربی</a:t>
          </a:r>
          <a:endParaRPr lang="fa-IR" sz="2000" kern="1200" dirty="0">
            <a:cs typeface="B Titr" pitchFamily="2" charset="-78"/>
          </a:endParaRPr>
        </a:p>
      </dsp:txBody>
      <dsp:txXfrm>
        <a:off x="3023980" y="1125934"/>
        <a:ext cx="1125934" cy="1125934"/>
      </dsp:txXfrm>
    </dsp:sp>
    <dsp:sp modelId="{3958AA4C-969E-4267-8C69-16D75DCF6D42}">
      <dsp:nvSpPr>
        <dsp:cNvPr id="0" name=""/>
        <dsp:cNvSpPr/>
      </dsp:nvSpPr>
      <dsp:spPr>
        <a:xfrm>
          <a:off x="1335079" y="2251868"/>
          <a:ext cx="2251868" cy="2251868"/>
        </a:xfrm>
        <a:prstGeom prst="triangle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زنجان</a:t>
          </a:r>
          <a:endParaRPr lang="fa-IR" sz="2000" kern="1200" dirty="0">
            <a:cs typeface="B Titr" pitchFamily="2" charset="-78"/>
          </a:endParaRPr>
        </a:p>
      </dsp:txBody>
      <dsp:txXfrm>
        <a:off x="1898046" y="3377802"/>
        <a:ext cx="1125934" cy="1125934"/>
      </dsp:txXfrm>
    </dsp:sp>
    <dsp:sp modelId="{FA15B9C3-E158-46D6-8B62-B971712B50A9}">
      <dsp:nvSpPr>
        <dsp:cNvPr id="0" name=""/>
        <dsp:cNvSpPr/>
      </dsp:nvSpPr>
      <dsp:spPr>
        <a:xfrm rot="10800000">
          <a:off x="2461013" y="2251868"/>
          <a:ext cx="2251868" cy="2251868"/>
        </a:xfrm>
        <a:prstGeom prst="triangle">
          <a:avLst/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>
              <a:solidFill>
                <a:srgbClr val="005426"/>
              </a:solidFill>
              <a:cs typeface="B Titr" pitchFamily="2" charset="-78"/>
            </a:rPr>
            <a:t>مساعد</a:t>
          </a:r>
          <a:r>
            <a:rPr lang="fa-IR" sz="2300" kern="1200" dirty="0" smtClean="0">
              <a:solidFill>
                <a:srgbClr val="005426"/>
              </a:solidFill>
              <a:cs typeface="B Titr" pitchFamily="2" charset="-78"/>
            </a:rPr>
            <a:t>ت</a:t>
          </a:r>
          <a:r>
            <a:rPr lang="ar-SA" sz="2300" kern="1200" dirty="0" smtClean="0">
              <a:solidFill>
                <a:srgbClr val="005426"/>
              </a:solidFill>
              <a:cs typeface="B Titr" pitchFamily="2" charset="-78"/>
            </a:rPr>
            <a:t>ر </a:t>
          </a:r>
          <a:endParaRPr lang="fa-IR" sz="2300" kern="1200" dirty="0">
            <a:solidFill>
              <a:srgbClr val="005426"/>
            </a:solidFill>
            <a:cs typeface="B Titr" pitchFamily="2" charset="-78"/>
          </a:endParaRPr>
        </a:p>
      </dsp:txBody>
      <dsp:txXfrm rot="10800000">
        <a:off x="3023980" y="2251868"/>
        <a:ext cx="1125934" cy="1125934"/>
      </dsp:txXfrm>
    </dsp:sp>
    <dsp:sp modelId="{95701255-8DEF-4B4B-BE8F-7C3E3ACE5AEA}">
      <dsp:nvSpPr>
        <dsp:cNvPr id="0" name=""/>
        <dsp:cNvSpPr/>
      </dsp:nvSpPr>
      <dsp:spPr>
        <a:xfrm>
          <a:off x="3488034" y="2251868"/>
          <a:ext cx="2449694" cy="2251868"/>
        </a:xfrm>
        <a:prstGeom prst="triangle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گیلان</a:t>
          </a:r>
          <a:endParaRPr lang="fa-IR" sz="2000" kern="1200" dirty="0">
            <a:cs typeface="B Titr" pitchFamily="2" charset="-78"/>
          </a:endParaRPr>
        </a:p>
      </dsp:txBody>
      <dsp:txXfrm>
        <a:off x="4100458" y="3377802"/>
        <a:ext cx="1224847" cy="1125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E4B6-3ED4-469A-82DB-B832CBD3E9FA}">
      <dsp:nvSpPr>
        <dsp:cNvPr id="0" name=""/>
        <dsp:cNvSpPr/>
      </dsp:nvSpPr>
      <dsp:spPr>
        <a:xfrm>
          <a:off x="2538282" y="0"/>
          <a:ext cx="2124236" cy="2124236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Titr" pitchFamily="2" charset="-78"/>
            </a:rPr>
            <a:t>سیستان و بلوچستان</a:t>
          </a:r>
          <a:endParaRPr lang="fa-IR" sz="2000" kern="1200" dirty="0">
            <a:cs typeface="B Titr" pitchFamily="2" charset="-78"/>
          </a:endParaRPr>
        </a:p>
      </dsp:txBody>
      <dsp:txXfrm>
        <a:off x="3069341" y="1062118"/>
        <a:ext cx="1062118" cy="1062118"/>
      </dsp:txXfrm>
    </dsp:sp>
    <dsp:sp modelId="{3958AA4C-969E-4267-8C69-16D75DCF6D42}">
      <dsp:nvSpPr>
        <dsp:cNvPr id="0" name=""/>
        <dsp:cNvSpPr/>
      </dsp:nvSpPr>
      <dsp:spPr>
        <a:xfrm>
          <a:off x="1476163" y="2124236"/>
          <a:ext cx="2124236" cy="2124236"/>
        </a:xfrm>
        <a:prstGeom prst="triangl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Titr" pitchFamily="2" charset="-78"/>
            </a:rPr>
            <a:t>البرز</a:t>
          </a:r>
          <a:endParaRPr lang="fa-IR" sz="2000" kern="1200" dirty="0">
            <a:cs typeface="B Titr" pitchFamily="2" charset="-78"/>
          </a:endParaRPr>
        </a:p>
      </dsp:txBody>
      <dsp:txXfrm>
        <a:off x="2007222" y="3186354"/>
        <a:ext cx="1062118" cy="1062118"/>
      </dsp:txXfrm>
    </dsp:sp>
    <dsp:sp modelId="{FA15B9C3-E158-46D6-8B62-B971712B50A9}">
      <dsp:nvSpPr>
        <dsp:cNvPr id="0" name=""/>
        <dsp:cNvSpPr/>
      </dsp:nvSpPr>
      <dsp:spPr>
        <a:xfrm rot="10800000">
          <a:off x="2538282" y="2124236"/>
          <a:ext cx="2124236" cy="2124236"/>
        </a:xfrm>
        <a:prstGeom prst="triangle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rgbClr val="FF0000"/>
              </a:solidFill>
              <a:cs typeface="B Titr" pitchFamily="2" charset="-78"/>
            </a:rPr>
            <a:t>نامساعدتر</a:t>
          </a:r>
          <a:endParaRPr lang="fa-IR" sz="2000" kern="1200" dirty="0">
            <a:solidFill>
              <a:srgbClr val="FF0000"/>
            </a:solidFill>
            <a:cs typeface="B Titr" pitchFamily="2" charset="-78"/>
          </a:endParaRPr>
        </a:p>
      </dsp:txBody>
      <dsp:txXfrm rot="10800000">
        <a:off x="3069341" y="2124236"/>
        <a:ext cx="1062118" cy="1062118"/>
      </dsp:txXfrm>
    </dsp:sp>
    <dsp:sp modelId="{95701255-8DEF-4B4B-BE8F-7C3E3ACE5AEA}">
      <dsp:nvSpPr>
        <dsp:cNvPr id="0" name=""/>
        <dsp:cNvSpPr/>
      </dsp:nvSpPr>
      <dsp:spPr>
        <a:xfrm>
          <a:off x="3600400" y="2124236"/>
          <a:ext cx="2124236" cy="2124236"/>
        </a:xfrm>
        <a:prstGeom prst="triangl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خراسان شمالی</a:t>
          </a:r>
          <a:endParaRPr lang="fa-IR" sz="2000" kern="1200" dirty="0">
            <a:cs typeface="B Titr" pitchFamily="2" charset="-78"/>
          </a:endParaRPr>
        </a:p>
      </dsp:txBody>
      <dsp:txXfrm>
        <a:off x="4131459" y="3186354"/>
        <a:ext cx="1062118" cy="1062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87202" y="0"/>
            <a:ext cx="1978448" cy="337106"/>
          </a:xfrm>
          <a:prstGeom prst="rect">
            <a:avLst/>
          </a:prstGeom>
        </p:spPr>
        <p:txBody>
          <a:bodyPr vert="horz" lIns="64612" tIns="32306" rIns="64612" bIns="32306" rtlCol="1"/>
          <a:lstStyle>
            <a:lvl1pPr algn="r">
              <a:defRPr sz="8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057" y="0"/>
            <a:ext cx="1978448" cy="337106"/>
          </a:xfrm>
          <a:prstGeom prst="rect">
            <a:avLst/>
          </a:prstGeom>
        </p:spPr>
        <p:txBody>
          <a:bodyPr vert="horz" lIns="64612" tIns="32306" rIns="64612" bIns="32306" rtlCol="1"/>
          <a:lstStyle>
            <a:lvl1pPr algn="l">
              <a:defRPr sz="800"/>
            </a:lvl1pPr>
          </a:lstStyle>
          <a:p>
            <a:fld id="{50EE44C1-048A-4399-B0FE-6B0A93A27E80}" type="datetimeFigureOut">
              <a:rPr lang="fa-IR" smtClean="0"/>
              <a:t>4/3/1441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87202" y="6403837"/>
            <a:ext cx="1978448" cy="337106"/>
          </a:xfrm>
          <a:prstGeom prst="rect">
            <a:avLst/>
          </a:prstGeom>
        </p:spPr>
        <p:txBody>
          <a:bodyPr vert="horz" lIns="64612" tIns="32306" rIns="64612" bIns="32306" rtlCol="1" anchor="b"/>
          <a:lstStyle>
            <a:lvl1pPr algn="r">
              <a:defRPr sz="8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057" y="6403837"/>
            <a:ext cx="1978448" cy="337106"/>
          </a:xfrm>
          <a:prstGeom prst="rect">
            <a:avLst/>
          </a:prstGeom>
        </p:spPr>
        <p:txBody>
          <a:bodyPr vert="horz" lIns="64612" tIns="32306" rIns="64612" bIns="32306" rtlCol="1" anchor="b"/>
          <a:lstStyle>
            <a:lvl1pPr algn="l">
              <a:defRPr sz="800"/>
            </a:lvl1pPr>
          </a:lstStyle>
          <a:p>
            <a:fld id="{06F34E07-CA3C-49F0-A4E4-8374BDAFE5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5807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87202" y="0"/>
            <a:ext cx="1978448" cy="337106"/>
          </a:xfrm>
          <a:prstGeom prst="rect">
            <a:avLst/>
          </a:prstGeom>
        </p:spPr>
        <p:txBody>
          <a:bodyPr vert="horz" lIns="64612" tIns="32306" rIns="64612" bIns="32306" rtlCol="1"/>
          <a:lstStyle>
            <a:lvl1pPr algn="r">
              <a:defRPr sz="8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57" y="0"/>
            <a:ext cx="1978448" cy="337106"/>
          </a:xfrm>
          <a:prstGeom prst="rect">
            <a:avLst/>
          </a:prstGeom>
        </p:spPr>
        <p:txBody>
          <a:bodyPr vert="horz" lIns="64612" tIns="32306" rIns="64612" bIns="32306" rtlCol="1"/>
          <a:lstStyle>
            <a:lvl1pPr algn="l">
              <a:defRPr sz="800"/>
            </a:lvl1pPr>
          </a:lstStyle>
          <a:p>
            <a:fld id="{D2EF0486-3754-4D11-A7F8-1F6711BB64B7}" type="datetimeFigureOut">
              <a:rPr lang="fa-IR" smtClean="0"/>
              <a:t>4/3/1441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506413"/>
            <a:ext cx="3368675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612" tIns="32306" rIns="64612" bIns="32306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65" y="3202504"/>
            <a:ext cx="3652520" cy="3033951"/>
          </a:xfrm>
          <a:prstGeom prst="rect">
            <a:avLst/>
          </a:prstGeom>
        </p:spPr>
        <p:txBody>
          <a:bodyPr vert="horz" lIns="64612" tIns="32306" rIns="64612" bIns="32306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87202" y="6403837"/>
            <a:ext cx="1978448" cy="337106"/>
          </a:xfrm>
          <a:prstGeom prst="rect">
            <a:avLst/>
          </a:prstGeom>
        </p:spPr>
        <p:txBody>
          <a:bodyPr vert="horz" lIns="64612" tIns="32306" rIns="64612" bIns="32306" rtlCol="1" anchor="b"/>
          <a:lstStyle>
            <a:lvl1pPr algn="r">
              <a:defRPr sz="8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57" y="6403837"/>
            <a:ext cx="1978448" cy="337106"/>
          </a:xfrm>
          <a:prstGeom prst="rect">
            <a:avLst/>
          </a:prstGeom>
        </p:spPr>
        <p:txBody>
          <a:bodyPr vert="horz" lIns="64612" tIns="32306" rIns="64612" bIns="32306" rtlCol="1" anchor="b"/>
          <a:lstStyle>
            <a:lvl1pPr algn="l">
              <a:defRPr sz="800"/>
            </a:lvl1pPr>
          </a:lstStyle>
          <a:p>
            <a:fld id="{D5C20484-C3E0-4B51-9A94-0649D48905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385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792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1453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158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158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4253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4253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35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145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145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145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1453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177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145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2640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484-C3E0-4B51-9A94-0649D48905C1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145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AAA4A-B281-4AAA-A61C-8EB398E15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893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5549F-8A59-4D72-9EED-6F6B79059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817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E9526-9F5C-41D2-822B-5B94F05014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06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30D0D-D0E0-46A1-80BF-E632536BD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3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1A77-39A3-46AF-9ECA-87A2825FC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708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99F5D-8A95-4480-A70E-B3CA6F03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6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41237-44F9-45F2-BDC5-3F8220E83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84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50543-170E-4868-9288-FDDBA801E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0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23DAF-DC69-4A45-9E56-681530253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694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20E47-17F7-43AF-BFFD-FAFF84BA4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9E9AB-BBAD-48E4-95C4-0D6547BD0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8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E123A-0761-44ED-8A45-F04A887E8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77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E1C00-5558-4E79-B18E-0A19E0E0E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29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905DF-7E74-4618-96E9-AF18A655A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68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7C4B4-2CCB-4BE9-8E7B-BEA955E2AA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10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7D762-8611-4D1D-A5D9-809754F19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532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F700-33AD-47F3-BACA-D33CAEEE2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94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7B68-BA22-40B4-8C39-DA4F724BD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015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BBB84-0BDE-45B3-B97D-D8CF5F732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60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0FAF-FC1B-433C-9B25-9BED703C0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84AF6-FA0C-46E5-90CF-1DEB8FB86A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63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A63D6-D046-4C38-BF57-752C2E801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91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F4171-ECDA-49B0-859D-0CB3587A4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67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C2237-6A7B-4FA2-B163-BF93F3A06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981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FE21D-53A1-4AEC-9D68-A671F4FF2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83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0395C-8DB8-473C-BA91-D3C7A8076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32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0311E-A674-4B3E-964D-BA1A36CD3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245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8486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34171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14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5031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45781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15295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91952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69440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42538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25080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5975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EB600-18C3-4DFD-862A-345854050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47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02634-9ACA-415C-B1CF-A646294EA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D41EE-CF88-43E2-B695-0DCB23E8F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58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DCB0D-4A56-4DE4-92E5-563E366D9B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13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92E64-8345-4DFA-B898-D78DF465C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860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BAD3B-1E2E-49F1-A73F-C1B9E0D99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57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666F3-1583-4C36-BB9D-A91EEE354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042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81E1A-268D-4351-AF1E-2BC9A6AFE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156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FAB3E-19D3-4CE0-9F85-B81C45F5E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1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9D6FA-1391-4D90-A8BF-E5AA106A6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097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75227-28FB-4E00-943B-B09492D13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7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D8EE6-EB72-44BC-B663-39A81A02E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8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38B3-7F8F-4F31-9689-5D3340C29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20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39A69-DA7E-4105-9C5D-F56D92967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91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C671D-EFB7-4C63-B658-81DD12E3F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66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B7F1E-E4F4-47FB-AFFE-B23591337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36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33C4D-68D9-43AF-BD80-4A3FA0E77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728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8744-8328-462C-994F-D905548D3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20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94F85-6019-4FB5-8BD4-17A37C23C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25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988F3-C7B4-452A-B43F-8206CCB27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475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3874A-EC56-4BBA-BF27-15C683BD4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00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A2B9B-2466-4111-8BC1-3D5B7CFA6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1E714-AAD0-4699-AB75-BAC5543CA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29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57020-765A-4688-84FC-B7FE54D57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420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1A7A5-6C50-450C-85FC-8B80E71B2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045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0AD8A-9345-427C-AAEA-F9D856602E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103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3E176-93AB-45BE-AF6B-596C10976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36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9B0B6-E163-4F5B-9434-333FF811D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08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609AA-3EC1-49FD-912C-73DBFB461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3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5D61E-D197-442C-BBEA-56F3A15C48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66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8CDF5-864F-4DDF-9FB1-EDDB072DC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8118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FB246-4387-4162-AD42-87C233297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0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99BA2-5AB4-4B63-8861-10C30DA2C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83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1B6A8-1C33-454D-A0D0-ABABD8A27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37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4237-3970-4E2B-8261-5DD446F71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037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E999E-6013-4DBB-89B9-0862EF944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97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71612-E7A5-4947-B095-5A995B744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35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A4C2F-0A87-4831-8B01-632D23F4C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2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EFD8B-7483-40AC-A050-6343FD3C8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465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F5BAE-2A14-4BF5-A967-36EB7C60C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6885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91F7C-3736-4946-96BE-4F94036AE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79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D8824-631D-4FCC-AFA0-A1840C2EE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2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C949B-2AB3-4B03-89B6-11869BDA4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544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FB24D-EF3F-4146-9F0B-8A3BC6019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295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8CF1E-5E58-4D65-80E4-A328CE730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72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D494C-6E5B-409B-A31C-1338A858B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148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A94B7-B20F-49DA-8E98-6109AAAA9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00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40388-AC55-46F9-B212-CF208FA62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17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8DFD8-9FAF-4A29-99D4-232A2EA25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623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09B3-9E37-4714-85FA-2F2BB3D7B2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33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E5-F5FA-489D-A14A-6117D9FED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9255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A270B-BA5E-499F-86D1-0D73108D7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6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132D5-8C9C-46B2-BFEE-B3744C1A0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855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5863-C4F2-4E06-BF17-8416376FE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65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E7CEA-74C2-4D2D-BB9D-B03FD783A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38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DCC24-85AB-43CD-AD02-907518924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1946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2969E-066B-4E90-831D-D18F41C37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855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919AE-3478-45B4-B3F1-C8CD91D17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75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85B4F-B5CC-4817-A3C5-4A84ED6FF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3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6E922-A31C-4CAF-AEAD-2409D83DB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69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31382-2443-4C58-BEC3-54650182F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95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A8E56-D772-4FC6-8679-2B9FBFD35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6BDD-536C-4B4A-8124-57F18B039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465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28BAA-FB73-4188-A3A3-E5C08A385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68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BB7FE-641D-4EC6-B521-7B0B16EC2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56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AF275-2E5A-4979-9DA9-B77952C38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548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15CF2-6759-4EFD-9D69-3D30EFB05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222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AC160-EFCD-4AC1-B21A-178277BCBA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84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FD0E-D06A-428C-A129-716B74844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3012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171AE-E23C-4963-915D-CAE9459D7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27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9BC9C-ED52-483A-85E8-BFD53B683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778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166B-C842-449F-B4FB-F5E6B7D0E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AF565-EB4D-467F-BE0A-C8F33E03F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8289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FBE67-9315-4A7D-9F67-DC302EBD2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414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2FB1-8AE2-4DF3-9F17-A4DC18567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950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E8EC-D854-4649-8788-1E96A4E5B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310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7F4B7-94B9-4F96-ABB3-529775AC8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35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45757-6656-44D6-A240-298363FE5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724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EC688-E5B7-44F9-A2A9-581ACCF41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6959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F08CD-797F-4432-8B3E-F3B5657064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03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7EBF4-3911-4363-AC24-3448C86B1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009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69EFB-F467-4A43-8F4F-7A1512319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6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3DF1E-8F03-4EB6-B0E5-E418258DE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790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D92F1-3A69-45CE-83D2-AFA00CF03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073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1616F-FA93-4D0F-BF8E-AFF55CEE4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622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9C1A0-34F0-43E2-94BB-8B404C321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19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D6D2-FF9C-49B4-BE3C-2955551C1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883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63AD-A957-4EAA-8954-D8D182642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0171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29854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710771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45923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2621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383127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40323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91094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7882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27733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834854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76200"/>
            <a:ext cx="20955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61341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422707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0FFE-4563-4639-9B30-04F6635788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86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D0D3-C5BA-4B7B-958A-C59746535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743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658DF-F0F6-4BDA-9FAA-466D4A5AE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9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63E0D-CEF5-4A21-927C-404437F46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011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7F9FD-5046-4606-BF7E-6C85B9DD5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780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1CC53-E501-43C2-8D2D-7A121693F7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323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FF979-E03C-40BA-BEBB-56EA0CE10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728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F8A6F-C0A1-4BD1-9534-F260E92D4D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143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9C5F4-E0EC-45B3-931B-CC839462E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110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B7B03-14C1-4443-99D9-858A47F50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682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F52E-EE06-4E0E-9169-033EAAA39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858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02526-11CD-4399-A8BF-F146302E6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292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08131-DA4D-40C2-A6B1-3773A9CD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7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A5343-E7E2-4FA1-B0D0-61694F8220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374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1B2B6-8E95-4D10-A35A-A0EBECBAB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972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70484-F312-401A-A393-036E3A7E3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24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23DA3-5E1C-4792-B745-FE28F4F24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021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9148-6FDC-41C9-B62D-DB238A76A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422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F2E4C-5FFD-4E3E-8AB2-EB6525B48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4160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771C2-07EE-4059-9D01-842EAA731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7878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B787F-F31F-4CDD-81E5-46CDB37AE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1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9050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9050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31507-BF8B-4943-B620-B96BC9F28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0043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BE7A9-B0D2-4B0D-9524-80FF41CB1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1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A0503-1C95-4C3A-AAE0-8D9DDEC2C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550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92E7C-8E6A-4F82-B0AE-CF707213E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1749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60D32-8ECB-441C-8697-068363C84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3178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04C6D-AAF3-4694-9F08-0DEF3CCEF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893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8E7E6-B33D-4534-9DA9-430519BD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720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493B5-D03E-4725-A47B-8F82E9D0E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633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43AB-97D0-4A2E-9E47-ADECCEB11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7300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EB14-8BA5-4C6A-9D72-735A1E737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632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541A3-6A60-4E1E-A788-2FFF817A8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834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76200"/>
            <a:ext cx="20955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61341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B3BE4-D887-45EE-A89B-860BD0D04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2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F4B03-E4D2-4343-87A1-66DC3E7EC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770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30810-6FDD-4EE7-BB8A-1CAA71C19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628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DC0F1-4B88-4620-AECA-30B24B2F5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300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96E3A-A130-463E-A562-BD4FECC61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42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3DFA8-15D5-448C-AE78-360434BCB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541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B3FC4-6A2C-4D72-8337-EF9A517EA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9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D3B9-BD6D-4F3D-B326-A54CF01BC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624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5195F-F5B3-49D0-B97A-E55FC54C3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487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D094-810B-4B4C-9CAE-B5D013517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6919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7BF83-5D00-4F6E-940F-835E5C7C0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741235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587E-300A-4462-84C3-36F738BA5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21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D7BC8-2AEB-438C-A160-3DFE6E58A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0870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5C8FB-A03E-4635-A2BF-8083E2D2F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5949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1CF3B-2A32-451D-852E-AB0E384533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517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ACF98-65C2-461B-A1C0-13D6517A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0067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C6937-0C6B-4214-8497-00772BC58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9465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25D39-296A-411D-8C67-BF7E9ED80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97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E5078-B823-4A0F-949C-EBEB922EC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763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6E046-DC61-4688-95CA-77C398AF5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1078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A94B-E02D-484C-9AF5-C4CF07B13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8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027506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6CBBE-F0A2-4D76-9D76-CD0C859CCC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600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9050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9050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48C0-DDFE-4C9B-AC1F-532CD1BD9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2037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2B354-DB59-49D3-A1FD-16825DD5B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940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098D4-93C1-41FD-A272-A860EA3AE5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693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2037F-534D-48FD-94AD-B5A406CC1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913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8783-78DD-4CB8-825E-C542EB75F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B3CEA-0586-404C-A465-9AD398EC45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082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5E02C-F661-48A9-A56E-422F46B1F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6560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6E040-6357-41C2-AAAF-24837CE94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533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70B6-D0B7-4680-BE25-68DF950995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9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38022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EA356-75F7-44AC-A134-968C6ABE0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8030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C2321-19B2-453D-A1B2-A4BA29ADD9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148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76200"/>
            <a:ext cx="20955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61341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87DEE-C990-45B0-8FA7-0F1055E56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4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6C214-9338-4523-A6C0-985DC1605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1076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8E72C-2BAA-4282-B720-17D98CC9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717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C0FF9-6B5D-401A-93A6-21C99571B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7672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E6D3E-0999-41C5-BB3C-9E5168D6B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8495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EC9B4-E1C5-40E1-92B2-3505B0863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3445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87C9E-5B14-42A9-8A43-B5D690A18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591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E76EB-2D3A-452C-8DFC-5486A7853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54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688811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632D9-E8F3-4159-8E8B-B06B81FA4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602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CD5D4-3402-432B-A79A-6F16E93C07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7352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8FD61-4C4E-42A7-9852-FB4F5E25D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546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D3B4F-3773-42E6-9F3C-8573CCA20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3370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EFF1E-4DC5-4EF8-A42A-2483B27A4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306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C4AF2-3FC5-4DE4-B7D1-938854F9E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0185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E25C0-32C5-48D2-968B-D95E78F0F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3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F8D36-C1FE-4174-A820-903377059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3393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C4271-53CD-46C2-8A0E-B77E7A570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686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FAC2-6A4A-450B-9FBA-2FE5AFCEA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83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418619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366D3-2E75-49E3-BDCF-E9D0946D9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895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78FC0-E9C2-4EBB-AD78-231A2FF37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5562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7E547-B869-4580-AB24-597B99107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9574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7E39A-917C-4EC2-94F6-5CD4A5D67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52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9050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9050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0AC0C-2753-4D9A-A228-578C78258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56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886051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284621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131712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502031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807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356105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669157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02102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643139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578144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88956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659395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ECC08-2D54-45E2-8742-DE01C96F3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9223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1D868-44B5-4D5A-8C25-92218D78F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6641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F3EC-D69C-4DED-AC8C-EF3255707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142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C74F9-B804-4151-A2E8-6F4A835B3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47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42497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55886-D788-4786-8D89-2E51E7FC4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732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BA294-C520-4AF4-90A5-DF4620C67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67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548AF-099C-4471-8E1D-0A190FB0A1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234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83680-EC57-4BB1-A9E7-AB7379E97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7765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281AD-6CE5-4D5A-931B-1BE7EC0FE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886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CE1BF-58EF-4E14-AB70-299BEDCFB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899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B6DB7-E376-40E3-8C8B-016190938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557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02E0A-BCC9-4DB9-8D34-88FECB510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456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06527-BDA5-429E-A7F3-40DA53FA4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902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3AA0E-742F-4CD9-A963-0C6C36875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19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404642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9A858-7B0B-43A5-8122-AE761125A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09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2F98C-DD07-43F5-B6EF-5ACCCC0E6E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581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DE582-019B-4DAE-B6B9-E8AC47310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343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3D6D4-00EB-4F96-98A7-B3F5CF194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5916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4E41C-6F37-49A8-876E-DF06DAACC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196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C88D2-62CC-44D1-BD43-7C28A9E781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459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5404A-18BE-40F6-982D-0E152A268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381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CE7A0-24C5-442B-AE85-23E766781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404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B970-650E-46AC-81C0-92377D8D5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7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BF3AA-2198-4E0E-A3CB-460F574BE0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163753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841DF-B778-438E-80BA-441777C7F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548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FE9C-86F0-4025-BC90-5EDDEBB76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8937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94E09-6210-4CA3-AC58-DF6D961FCE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9300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3987A-BB69-4CD1-843E-F85A93EC8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7924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83F4-F98D-4695-B6DA-47CC170FB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354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668D-BB64-4D88-B4D5-AAD0C1031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53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7F798-10DD-4EFF-9B3B-C02B72158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50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F7FF2-F941-45AC-9D19-8BACDD1C8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3756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5D369-86A4-417C-8A76-F2EFBE922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294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B87F0-5702-4A0D-9939-76BBB4E173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0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400203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445B-B694-44F7-8863-E20F05728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8970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5994-2D78-49C9-9055-036BAEA72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968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7D53A-BE3E-47F1-B443-163F26F597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456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D91D-6ECF-4387-938C-8ADE69F94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753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C0506-A18A-4D1C-BA09-7869D51D1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621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D78DE-21F7-49BA-B5C1-0B1EA5558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525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B0A3E-AB03-4B7D-98D9-D47F9E796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179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3783B-286E-4197-A936-FF7B3AFA0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344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86992-D5FD-4518-AE43-B8BB9978F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185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B0C1-1DB1-4F33-AC0A-F09A67F0A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296033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99AA-896E-4C32-B972-DA1E25425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2882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4EB49-E852-4C35-AAB2-17EDA065DE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769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07242-AC26-49FD-8851-9155135AE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434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A343F-9DD5-4C1E-9B98-E1F276454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2406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D349C-833B-4520-98F8-144301ECD8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64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8C582-56BB-42B2-A956-B7C14DDD7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836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12F95-64F4-48E1-A874-B8575C9F5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3679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07C3C-2B03-4F6E-A4B6-D60008826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129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E7D8A-119B-4C5F-9C87-82A170A72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980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9300A-5A6C-4D05-B79E-45BFBCE19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0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2C695-ECD5-445E-BCE6-FA11FFD27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5023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D8AE7-7FC8-41EA-ADC8-14B2F8E6E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150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73B4-D8E7-48D8-8D14-B96E14C73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519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750DC-F74D-44FC-AAFA-E8638D832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15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D327-0CEF-40E7-8D66-C8C0FDACF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281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43182-BD8C-49C4-8298-5C238CF9B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919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E0838-CEA4-44EB-8FD8-EF9061AAA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519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F86D-C5C0-4077-9F94-D2908BA1B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5797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FE240-DF15-41BC-A653-4E441D4A3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983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F4F2F-8AFA-4CBA-AACA-4EAD0464C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300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469C7-D4F8-4248-B7EF-E3A0E01EB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9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222FA3-BE3C-4576-A0DB-E29A5A051D8A}" type="datetimeFigureOut">
              <a:rPr lang="fa-IR" smtClean="0"/>
              <a:t>4/3/1441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3E3E2E-EDD0-4E67-A62E-94EA6C48221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6930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47908-FAFF-4EF1-B66B-A783A7A9C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3535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B4CC6-09FD-4D78-A5BA-58BE4D996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2414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1B969-A0AB-4E74-9079-C59225301D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777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2AB6-D50D-4215-A16F-7E4D38C76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0096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F90DB-BCA5-44CF-8175-671C734EB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761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DEA4E-9D7C-434D-B32B-908E44F40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222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F6ED0-F68A-4F7C-92A4-5E23D7B85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6478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5C78-CCBA-414E-9976-E91AE4319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3073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F7CD6-8351-4F80-8ECA-6717EB793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608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0E962-321F-414A-BC6A-5ACFDB96A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850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398E8-F561-4C2F-ABBA-AB12293D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28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DE66D-D6A2-4698-B7CB-89374A97A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3019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75E-1D13-4682-8242-FD7880526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5331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24A4-D30E-414D-8B1F-05B8CCB81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155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0019-7EB3-422F-AF6D-44F3DC530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415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F5289-84F8-4C3D-B88A-E4CAF7A63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611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498E1-1285-492C-A3DC-AC10FB08A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961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5B55-AE93-4990-BDB1-41145388B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255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43439-C11F-406D-9AC6-945146E0B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9626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9C529-743C-40FB-AB13-D53B8226B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2262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43237-5553-4227-B3A1-858679DFE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0773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838AD-64DD-46C9-AC91-E87D24FFCE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4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08D6-A3A3-4926-BC9B-C244FE761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163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FD26B-2097-4DF1-86A4-80665C77CC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662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38A78-E8BC-4658-A8C6-2A58EADC7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063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7601-EBDD-4B27-9188-CC7BF24BD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720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5D7C2-DAA6-458E-ABB3-6B53F4909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045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73B4-D8E7-48D8-8D14-B96E14C73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1394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750DC-F74D-44FC-AAFA-E8638D832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348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D327-0CEF-40E7-8D66-C8C0FDAC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0555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43182-BD8C-49C4-8298-5C238CF9B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9016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E0838-CEA4-44EB-8FD8-EF9061AAA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6638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F86D-C5C0-4077-9F94-D2908BA1B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96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20FEC-9B17-4D2B-96C1-CACA4CFF3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2739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FE240-DF15-41BC-A653-4E441D4A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327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F4F2F-8AFA-4CBA-AACA-4EAD0464C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686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469C7-D4F8-4248-B7EF-E3A0E01EB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2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B4CC6-09FD-4D78-A5BA-58BE4D996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43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1B969-A0AB-4E74-9079-C59225301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083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702B7-015F-4DE2-9824-31EC536DBA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594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24D3-82F7-4FA1-90DE-34A308617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1619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4C9A4-52F5-40DB-A526-5E128848FA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93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1F9C-A96F-44AB-9E19-B50DDC748E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2808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30282-4FB3-44D3-BE20-205BE42B8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85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DE5D9-615D-4C96-A2F2-C2B3E59961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269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A699D-2BA9-4F7E-8483-2A7DDBBAF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1504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4B3FB-9CF2-4724-ADB3-E180A0C51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696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F2254-FB14-48AB-94F1-CC94E215F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385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5A3C9-59F1-415F-9710-3156F6513F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00454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92DB0-A5BF-4A5E-B10E-0126D4150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6012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ED913-9249-4433-9E73-172407062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630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42F0F-354A-48EA-BCE9-166C00580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22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ED102-44B8-492B-9F7B-3D178C89C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6855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81F1D-1CA4-44C3-B281-B0641CA74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289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37EAE-8CFE-4417-A38F-3EA65B6419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033A4-D4EE-4672-BF83-F97B104676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5673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E9802-ADE8-4491-AFFA-820F7C546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2161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E87C-7BE6-4F5A-B19D-D7688AAB14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7148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B199-A829-48B1-8D3A-23E3F21CF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514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B1E3-3A4C-48E2-A9AB-4EAC7D474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56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9738E-7BB9-4335-B82F-5EE1CD173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51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D3DD-C75A-4CE4-8C77-5D31E5104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566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8BD17-3323-4532-BD18-6E0341A4D1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2379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9A666-6DC4-4E2F-BE32-24C80A0FC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492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C038A-4C91-484B-A5C2-EFABC2672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383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24ECD-91E8-48A4-AFBC-6C14712D0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9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28620-857B-499E-9B9C-5A22D3A49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615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E306C-248B-4B4E-A915-485FE480FB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551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3CC4B-6DDA-4D95-B5B7-531F93F61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5156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DC639-42AB-453B-B084-CFEA065C9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069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477EB-BFBB-4D2B-A75C-E37B314FB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9203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668D1-D2F8-4C7C-8D24-3492DECC9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1826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55EB4-BD6C-4B74-8803-1EE6A19DF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36035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F3484-6EB2-4D80-B773-EDA806EBF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623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05792-D952-4077-9C5D-999F27E9B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4354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F7682-5770-4035-BF04-E62E31C91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795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A4F72-ABBA-427C-9263-830FECA1D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42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14177-55E6-41CC-B5FF-4384F39EC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6010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9F89-6877-449C-9885-45B11A43B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7894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F8D3A-E72A-41B2-B15D-F414CC908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134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7392-4AD2-4463-A644-F81C8A4E2A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7463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54A88-4686-4A3F-BB9D-94BE24800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012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47EFD-BB1A-4E8D-8904-3716F8A18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038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9E775-5732-49FF-A49F-CE8ECE604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4426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09D70-E6F9-4561-B820-9B7134079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358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9D7E9-81ED-4245-9779-20F280E0B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64137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B27FF-AF00-4D2B-BD67-9C2D36AA2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387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20BDD-166B-4874-9332-B3E3390B8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2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5548F-B425-4364-B308-8B6010BAB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4343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500A7-F799-4D43-9B47-DB6200B50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797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031D5-AC96-43A3-B45A-CF29E40CA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474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4593-8FB4-4ACB-8556-4638C6E5A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5709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DA780-1493-4ACA-8B32-7B070CD5AC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0183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1F4EE-7DE2-496C-96B5-B145812DA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188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AE980-7309-41B3-A9DA-83A8FAF92D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7309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387E-60F8-44CE-9A8A-813AACC279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7716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F9D1D-FB88-4FD6-A64A-8C72CFE6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26008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A791-F9C5-4DBB-BCCB-D4A543A6A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3640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43950-4BE2-47E0-8DEF-F634A94933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27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C9993-4BD1-4807-8E0C-488C1756F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7099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2AFAD-D7C0-4EC8-9CCF-A44327F2F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427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98851-D498-4667-B202-FCFC50907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184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62C8F-FBDA-4824-92A1-E4C37F2FF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1817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9563C-51FD-45DB-AC3A-F94AFD8908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7413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05BF6-45FC-4DE8-B475-37A69E55A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523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AE74D-B82F-462D-8CF0-4A1904635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388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01D59-F949-45E0-9CCE-EFE223D98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1356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F6E0A-06CE-42B9-B64F-AD9BDA20A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05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B77C6-2609-4630-B3F5-E4DDBD12C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94388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58248-91DC-4B8C-8DFC-3DCDF8E0C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222FA3-BE3C-4576-A0DB-E29A5A051D8A}" type="datetimeFigureOut">
              <a:rPr lang="fa-IR" smtClean="0"/>
              <a:t>4/3/1441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3E3E2E-EDD0-4E67-A62E-94EA6C48221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7853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DFD08-798D-4C6E-9BC1-A74A0CB0E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68242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71E25-B6D5-4B69-A5C9-43B70D117B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928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05294-B813-4DF9-97D8-9E67021980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17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CA324-287D-46AB-A923-46FCA340E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443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585C6-18B5-401F-955F-CC9B7FF9C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8972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FFF9E-8009-4276-8A67-F01AD5CB8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342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3830E-B5A7-4627-A517-F2CF40DE9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775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DD784-6E14-4013-A802-53E9739A4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284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B7AB4-A8FF-4058-AC81-9F549938E0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4011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060B-702E-43BF-B8DE-9538AF2917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73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463A5-704D-47BF-AB7F-1A84DED1A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6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03D67-C674-4CDF-8744-30EE6B535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27104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6532E-0632-4622-B1F6-ED9A52929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983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67C3F-243D-42D0-91DE-AAC9F8D7B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4787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F16C-B71B-4883-B052-2395928CE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946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F8064-B171-4D7A-8B9C-482F3D1366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6716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D7B4-DB60-45DA-A4A0-38E165AD9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718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57F62-71CC-4097-A0CB-88F117007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6715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2C158-CC1E-4CC2-9AEA-9EB0CB6BF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3301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276F-CA23-4467-B290-A52138009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4946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FD5F9-F42C-4618-9874-F93E86894C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602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60F6E-32C5-4420-B5FC-DF44BEFB9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0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F9E28-7BA9-49F5-946A-14CACFC8B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615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AFBEB-2221-4270-A54A-7D2ED22954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2212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528D-AA9F-4161-A03C-3EA8EE531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8674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3C42D-011A-45AF-A80B-E56DC23F5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235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475179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670729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4946639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1110029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4440305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06777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3520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9E3BE-D444-4477-BEB4-91AE28246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0675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114113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181981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946496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371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DE993-1E28-4F8A-A674-449A6820E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9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E9C11-058D-4E6F-99DE-252CA5997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49720-4250-49FE-B2DB-48A6B25FF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6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B3A65-A676-42D9-A4D0-9BD9AB0E5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8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573CB-B1F4-40E1-B517-06F028EE0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C1533-0245-4603-8C52-542953B6E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3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4A9F-4477-4300-B216-30FDC98BF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025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375D4-6567-4D60-BDD3-F5BC0DCD6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6F4D-7D3F-40C5-A35B-B0D9B258D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ED91E-A73F-4DCE-8260-8731E9DF5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FF6EA-2B59-425F-9533-62D3174E1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4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2F610-AED3-4FB6-8E27-7C0B2DBEF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696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3C07E-22E3-4EAC-B392-40505D74B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3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7B9D-EF38-4A5C-9EF1-4457EC7B7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64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36C5-81ED-4D18-9A70-6C267B2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8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3DE34-ADF4-46D5-B01F-6002209E7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B5B3C-7E84-4BE2-AC09-4FD4E27EF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1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4BB83-A592-4A55-8BD4-016FA2AC3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87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85F8C-90D9-4211-904A-F4EC5218A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07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6F54-4B08-496F-BF80-0E17B4DCE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1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E6E0C-B588-4CE2-B7D2-5A4A4ED68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07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79A54-FAEC-48DC-95FD-7801E4E77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3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FA2AD-2E6F-4907-9B9F-8E6A89E3C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1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07F6C-EB5B-4FE4-BEBD-E86AB94C0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91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D3FF3-A2A5-4B7C-B558-D015D9F98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83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2506F-2A84-45AD-BC81-BA8BFD4BD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D9E9D-CCCB-42A2-A85F-0FDAA3109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144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A616A-7449-4D65-89B0-EBA794600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1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4489C-5297-482F-A4A2-F1E207C8E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77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92E5E-31B9-4452-BCC7-5395CE074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4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435BA-9EE6-43C7-BA53-4D3F4CA6D6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0A949-55E8-40AA-8738-C5638ED5E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829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7F23-0B5A-41D7-8EE6-209E9D20E1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63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B792D-0B41-4B8E-B7CC-96F114915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50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CE32D-4E2C-4374-8AF9-DDBE8A1F61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01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59DDF-1EFA-40D9-ADF4-F7B95F1AC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2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8187-FF23-4922-9907-D074EAB3C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8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B4969-5CD4-4186-8FF2-44BED97AF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1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E3897-CF48-48C9-BFE5-815830F5F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78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4A157-1176-47CB-A670-DB9896E22A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726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3705B-3F3D-4D0F-9B2E-7712F0B11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38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A85BB-2811-4EBC-936E-2BA070A6B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83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AF5A5-5C51-48A2-8A06-8D1AB5AF8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16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10357-B243-4373-9537-049C242C38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27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033D4-CB75-4864-9DAE-E75B843CC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43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D9155-CAD2-4CCA-B6EA-284DBE028D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microsoft.com/office/2007/relationships/hdphoto" Target="../media/hdphoto1.wdp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microsoft.com/office/2007/relationships/hdphoto" Target="../media/hdphoto1.wdp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microsoft.com/office/2007/relationships/hdphoto" Target="../media/hdphoto1.wdp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microsoft.com/office/2007/relationships/hdphoto" Target="../media/hdphoto1.wdp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microsoft.com/office/2007/relationships/hdphoto" Target="../media/hdphoto1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microsoft.com/office/2007/relationships/hdphoto" Target="../media/hdphoto1.wdp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microsoft.com/office/2007/relationships/hdphoto" Target="../media/hdphoto1.wdp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microsoft.com/office/2007/relationships/hdphoto" Target="../media/hdphoto1.wdp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microsoft.com/office/2007/relationships/hdphoto" Target="../media/hdphoto1.wdp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microsoft.com/office/2007/relationships/hdphoto" Target="../media/hdphoto1.wdp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microsoft.com/office/2007/relationships/hdphoto" Target="../media/hdphoto1.wdp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microsoft.com/office/2007/relationships/hdphoto" Target="../media/hdphoto1.wdp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microsoft.com/office/2007/relationships/hdphoto" Target="../media/hdphoto1.wdp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microsoft.com/office/2007/relationships/hdphoto" Target="../media/hdphoto1.wdp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microsoft.com/office/2007/relationships/hdphoto" Target="../media/hdphoto1.wdp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microsoft.com/office/2007/relationships/hdphoto" Target="../media/hdphoto1.wdp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microsoft.com/office/2007/relationships/hdphoto" Target="../media/hdphoto1.wdp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microsoft.com/office/2007/relationships/hdphoto" Target="../media/hdphoto1.wdp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microsoft.com/office/2007/relationships/hdphoto" Target="../media/hdphoto1.wdp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Relationship Id="rId14" Type="http://schemas.microsoft.com/office/2007/relationships/hdphoto" Target="../media/hdphoto1.wdp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Relationship Id="rId14" Type="http://schemas.microsoft.com/office/2007/relationships/hdphoto" Target="../media/hdphoto1.wdp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microsoft.com/office/2007/relationships/hdphoto" Target="../media/hdphoto1.wdp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Relationship Id="rId14" Type="http://schemas.microsoft.com/office/2007/relationships/hdphoto" Target="../media/hdphoto1.wdp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Relationship Id="rId14" Type="http://schemas.microsoft.com/office/2007/relationships/hdphoto" Target="../media/hdphoto1.wdp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Relationship Id="rId14" Type="http://schemas.microsoft.com/office/2007/relationships/hdphoto" Target="../media/hdphoto1.wdp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Relationship Id="rId14" Type="http://schemas.microsoft.com/office/2007/relationships/hdphoto" Target="../media/hdphoto1.wdp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9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4.xml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5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422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microsoft.com/office/2007/relationships/hdphoto" Target="../media/hdphoto1.wdp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30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28.xml"/><Relationship Id="rId10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27.xml"/><Relationship Id="rId9" Type="http://schemas.openxmlformats.org/officeDocument/2006/relationships/slideLayout" Target="../slideLayouts/slideLayout432.xml"/><Relationship Id="rId14" Type="http://schemas.microsoft.com/office/2007/relationships/hdphoto" Target="../media/hdphoto1.wdp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41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36.xml"/><Relationship Id="rId1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39.xml"/><Relationship Id="rId10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43.xml"/><Relationship Id="rId14" Type="http://schemas.microsoft.com/office/2007/relationships/hdphoto" Target="../media/hdphoto1.wdp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455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Relationship Id="rId14" Type="http://schemas.microsoft.com/office/2007/relationships/hdphoto" Target="../media/hdphoto1.wdp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microsoft.com/office/2007/relationships/hdphoto" Target="../media/hdphoto1.wdp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74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9.xml"/><Relationship Id="rId1" Type="http://schemas.openxmlformats.org/officeDocument/2006/relationships/slideLayout" Target="../slideLayouts/slideLayout468.xml"/><Relationship Id="rId6" Type="http://schemas.openxmlformats.org/officeDocument/2006/relationships/slideLayout" Target="../slideLayouts/slideLayout473.xml"/><Relationship Id="rId11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72.xml"/><Relationship Id="rId10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71.xml"/><Relationship Id="rId9" Type="http://schemas.openxmlformats.org/officeDocument/2006/relationships/slideLayout" Target="../slideLayouts/slideLayout476.xml"/><Relationship Id="rId14" Type="http://schemas.microsoft.com/office/2007/relationships/hdphoto" Target="../media/hdphoto1.wdp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0.xml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11" Type="http://schemas.openxmlformats.org/officeDocument/2006/relationships/slideLayout" Target="../slideLayouts/slideLayout489.xml"/><Relationship Id="rId5" Type="http://schemas.openxmlformats.org/officeDocument/2006/relationships/slideLayout" Target="../slideLayouts/slideLayout483.xml"/><Relationship Id="rId10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82.xml"/><Relationship Id="rId9" Type="http://schemas.openxmlformats.org/officeDocument/2006/relationships/slideLayout" Target="../slideLayouts/slideLayout487.xml"/><Relationship Id="rId14" Type="http://schemas.microsoft.com/office/2007/relationships/hdphoto" Target="../media/hdphoto1.wdp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2.xml"/><Relationship Id="rId7" Type="http://schemas.openxmlformats.org/officeDocument/2006/relationships/slideLayout" Target="../slideLayouts/slideLayout496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1.xml"/><Relationship Id="rId1" Type="http://schemas.openxmlformats.org/officeDocument/2006/relationships/slideLayout" Target="../slideLayouts/slideLayout490.xml"/><Relationship Id="rId6" Type="http://schemas.openxmlformats.org/officeDocument/2006/relationships/slideLayout" Target="../slideLayouts/slideLayout495.xml"/><Relationship Id="rId11" Type="http://schemas.openxmlformats.org/officeDocument/2006/relationships/slideLayout" Target="../slideLayouts/slideLayout500.xml"/><Relationship Id="rId5" Type="http://schemas.openxmlformats.org/officeDocument/2006/relationships/slideLayout" Target="../slideLayouts/slideLayout494.xml"/><Relationship Id="rId10" Type="http://schemas.openxmlformats.org/officeDocument/2006/relationships/slideLayout" Target="../slideLayouts/slideLayout499.xml"/><Relationship Id="rId4" Type="http://schemas.openxmlformats.org/officeDocument/2006/relationships/slideLayout" Target="../slideLayouts/slideLayout493.xml"/><Relationship Id="rId9" Type="http://schemas.openxmlformats.org/officeDocument/2006/relationships/slideLayout" Target="../slideLayouts/slideLayout498.xml"/><Relationship Id="rId14" Type="http://schemas.microsoft.com/office/2007/relationships/hdphoto" Target="../media/hdphoto1.wdp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7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6.xml"/><Relationship Id="rId11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05.xml"/><Relationship Id="rId10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04.xml"/><Relationship Id="rId9" Type="http://schemas.openxmlformats.org/officeDocument/2006/relationships/slideLayout" Target="../slideLayouts/slideLayout509.xml"/><Relationship Id="rId14" Type="http://schemas.microsoft.com/office/2007/relationships/hdphoto" Target="../media/hdphoto1.wdp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18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3.xml"/><Relationship Id="rId1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7.xml"/><Relationship Id="rId11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516.xml"/><Relationship Id="rId10" Type="http://schemas.openxmlformats.org/officeDocument/2006/relationships/slideLayout" Target="../slideLayouts/slideLayout521.xml"/><Relationship Id="rId4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20.xml"/><Relationship Id="rId14" Type="http://schemas.microsoft.com/office/2007/relationships/hdphoto" Target="../media/hdphoto1.wdp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9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24.xm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5" Type="http://schemas.openxmlformats.org/officeDocument/2006/relationships/slideLayout" Target="../slideLayouts/slideLayout527.xml"/><Relationship Id="rId10" Type="http://schemas.openxmlformats.org/officeDocument/2006/relationships/slideLayout" Target="../slideLayouts/slideLayout532.xm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1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6E562B-1517-4411-AA5F-7484A2AEB6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71559-A231-4DF0-BF57-81270F2188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0E220F-6613-4046-B3F3-8FD0182BB4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3C01C6-9FE2-4FEA-BFBF-00FF7B0575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BA8D27-F61F-44C9-882F-067EAFC6F2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3494D1-416D-4DF6-B972-FE8283806C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22976-A665-428F-B83D-B94367FCC3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7BEFE-9B92-42B3-94F1-0AF987649D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1669B4-80AF-4EBC-98EC-C5B99DA9D1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E4C28E-0CA0-4FC3-B529-324F2BE16B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90012C-4655-4D9B-B0D1-C59A17BECB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C7640D-2BAB-4F33-80BA-C9526F05C6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370A5E-1530-4A2C-9D9F-DE9C0D9C373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35993E-888A-44D2-AA10-98714E230F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D1C2F8-CBA5-444A-8496-3A0D028F5B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12D135-A251-4B1C-BBED-3890D0B0225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77AF70-18FC-4BB6-8B99-A4B1A79D05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20882D-8A71-4993-8680-A68A4148F7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800EF0-EE0E-4649-A424-BFA1022329F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CE855C-B121-4CB4-A1D4-DCA194905A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F9765-A866-4D68-AE32-23B6699486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585AED-BB58-4AB3-8CD3-AD30C0DB337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0CBF5E-9464-4744-A1CA-53B519C7FC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CD7D7E-0E83-4305-826A-0FC7AAF4DA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883233-C5F7-4920-BE60-35A6DEAA3F7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6DE837-6175-4262-A086-DC6984A33A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694ACE-C487-4C90-8002-DAE27880B1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BE146C-3512-4153-B9E4-C08F3232226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690852-CDC1-4A3F-9676-143CB636FA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402B23-298C-43D2-87A6-B5DF334506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83D0AA-4440-4B0D-8B42-755FDE5917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C6365-118A-4801-A358-18439A02C9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217157-E2FB-4397-B874-B515AB1245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DB2529-BA63-4D81-95D8-0C8DB0F8C4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28F9B6-EC92-493C-9EA7-871318CD63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573EC9-9C6A-46EE-9426-3B097B7D48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DC038-25B7-4130-AB9F-DE85492832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F469A3-DBD0-4384-95DF-B0352AB03F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95C658-EE07-49F1-B334-08DBE7C33A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0D1E73-4F5D-457E-AB36-E8042B213E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7826-6647-45B3-8995-17C6145BF5B1}" type="datetimeFigureOut">
              <a:rPr lang="fa-IR" smtClean="0"/>
              <a:t>4/3/1441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6184-DBC5-40A1-9D75-C6E531DE54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725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B882F5-B13D-4179-954A-C41F302A7B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28C644-C722-4C3C-9847-60C0E9881E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D3F031-D235-47FD-A864-E651CDFAFB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8387F5-90F8-4A98-BA02-5697F1A9B3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050FC3-7106-4659-98A1-1FDEE81910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3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3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4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4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3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3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3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3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3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3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" y="257592"/>
            <a:ext cx="863723" cy="867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9726" y="2132856"/>
            <a:ext cx="79175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a-IR" sz="9600" dirty="0">
                <a:latin typeface="IranNastaliq" pitchFamily="18" charset="0"/>
                <a:cs typeface="IranNastaliq" pitchFamily="18" charset="0"/>
              </a:rPr>
              <a:t>بررسی وضعیت فضای کسب و کار استان </a:t>
            </a:r>
            <a:endParaRPr lang="fa-IR" sz="9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3906053"/>
            <a:ext cx="7445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8000" dirty="0">
                <a:latin typeface="IranNastaliq" pitchFamily="18" charset="0"/>
                <a:cs typeface="IranNastaliq" pitchFamily="18" charset="0"/>
              </a:rPr>
              <a:t>بر اساس طرح پایش ملی محیط کسب و کار ایران</a:t>
            </a:r>
            <a:endParaRPr lang="fa-IR" sz="8000" dirty="0"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32240" y="76671"/>
            <a:ext cx="2302440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3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مهم ترین موانع کسب و کار بیان شده توسط فعالان اقتصادی  زیرمجموعه سه اتاق</a:t>
            </a:r>
            <a:endParaRPr lang="fa-IR" sz="3300" dirty="0" smtClean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71837"/>
            <a:ext cx="770016" cy="773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6236"/>
            <a:ext cx="6987632" cy="53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3857113"/>
              </p:ext>
            </p:extLst>
          </p:nvPr>
        </p:nvGraphicFramePr>
        <p:xfrm>
          <a:off x="2915816" y="1949600"/>
          <a:ext cx="7272809" cy="450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5408900"/>
              </p:ext>
            </p:extLst>
          </p:nvPr>
        </p:nvGraphicFramePr>
        <p:xfrm>
          <a:off x="-1476672" y="1772816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Flowchart: Document 8"/>
          <p:cNvSpPr/>
          <p:nvPr/>
        </p:nvSpPr>
        <p:spPr>
          <a:xfrm>
            <a:off x="1259632" y="215355"/>
            <a:ext cx="7543623" cy="173424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طبق جدول</a:t>
            </a:r>
            <a:r>
              <a:rPr lang="ar-SA" sz="2200" b="1" dirty="0">
                <a:solidFill>
                  <a:srgbClr val="2E225C"/>
                </a:solidFill>
                <a:cs typeface="B Titr" pitchFamily="2" charset="-78"/>
              </a:rPr>
              <a:t>،</a:t>
            </a:r>
            <a:r>
              <a:rPr lang="en-US" sz="2200" b="1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fa-IR" sz="2200" dirty="0">
                <a:solidFill>
                  <a:srgbClr val="2E225C"/>
                </a:solidFill>
                <a:cs typeface="B Titr" pitchFamily="2" charset="-78"/>
              </a:rPr>
              <a:t>نتا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یج ارزیابی طرح پایش در </a:t>
            </a:r>
            <a:r>
              <a:rPr lang="fa-IR" sz="2200" u="sng" dirty="0" smtClean="0">
                <a:solidFill>
                  <a:srgbClr val="FF0000"/>
                </a:solidFill>
                <a:cs typeface="B Titr" pitchFamily="2" charset="-78"/>
              </a:rPr>
              <a:t>بهار1398</a:t>
            </a:r>
            <a:r>
              <a:rPr lang="ar-SA" sz="2200" dirty="0" smtClean="0">
                <a:solidFill>
                  <a:srgbClr val="2E225C"/>
                </a:solidFill>
                <a:cs typeface="B Titr" pitchFamily="2" charset="-78"/>
              </a:rPr>
              <a:t>نشان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می‌دهد که از منظر</a:t>
            </a:r>
            <a:r>
              <a:rPr lang="en-US" sz="2200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وضعیت</a:t>
            </a:r>
            <a:r>
              <a:rPr lang="en-US" sz="2200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مؤلفه‌هاي</a:t>
            </a:r>
            <a:r>
              <a:rPr lang="en-US" sz="2200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محیط</a:t>
            </a:r>
            <a:r>
              <a:rPr lang="en-US" sz="2200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کسب و </a:t>
            </a:r>
            <a:r>
              <a:rPr lang="ar-SA" sz="2200" dirty="0" smtClean="0">
                <a:solidFill>
                  <a:srgbClr val="2E225C"/>
                </a:solidFill>
                <a:cs typeface="B Titr" pitchFamily="2" charset="-78"/>
              </a:rPr>
              <a:t>کار</a:t>
            </a:r>
            <a:r>
              <a:rPr lang="fa-IR" sz="2200" dirty="0" smtClean="0">
                <a:solidFill>
                  <a:srgbClr val="2E225C"/>
                </a:solidFill>
                <a:cs typeface="B Titr" pitchFamily="2" charset="-78"/>
              </a:rPr>
              <a:t> استانهای</a:t>
            </a:r>
            <a:endParaRPr lang="fa-IR" sz="2200" dirty="0">
              <a:solidFill>
                <a:srgbClr val="2E225C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" y="44624"/>
            <a:ext cx="86068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030040"/>
              </p:ext>
            </p:extLst>
          </p:nvPr>
        </p:nvGraphicFramePr>
        <p:xfrm>
          <a:off x="2915816" y="1949600"/>
          <a:ext cx="7272809" cy="450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4108619"/>
              </p:ext>
            </p:extLst>
          </p:nvPr>
        </p:nvGraphicFramePr>
        <p:xfrm>
          <a:off x="-1260648" y="1868066"/>
          <a:ext cx="72008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Flowchart: Document 8"/>
          <p:cNvSpPr/>
          <p:nvPr/>
        </p:nvSpPr>
        <p:spPr>
          <a:xfrm>
            <a:off x="1259632" y="215355"/>
            <a:ext cx="7543623" cy="173424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طبق جدول</a:t>
            </a:r>
            <a:r>
              <a:rPr lang="ar-SA" sz="2200" b="1" dirty="0">
                <a:solidFill>
                  <a:srgbClr val="2E225C"/>
                </a:solidFill>
                <a:cs typeface="B Titr" pitchFamily="2" charset="-78"/>
              </a:rPr>
              <a:t>،</a:t>
            </a:r>
            <a:r>
              <a:rPr lang="en-US" sz="2200" b="1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fa-IR" sz="2200" dirty="0">
                <a:solidFill>
                  <a:srgbClr val="2E225C"/>
                </a:solidFill>
                <a:cs typeface="B Titr" pitchFamily="2" charset="-78"/>
              </a:rPr>
              <a:t>نتا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یج ارزیابی طرح پایش در </a:t>
            </a:r>
            <a:r>
              <a:rPr lang="fa-IR" sz="2200" u="sng" dirty="0" smtClean="0">
                <a:solidFill>
                  <a:srgbClr val="FF0000"/>
                </a:solidFill>
                <a:cs typeface="B Titr" pitchFamily="2" charset="-78"/>
              </a:rPr>
              <a:t>تابستان 1398</a:t>
            </a:r>
            <a:r>
              <a:rPr lang="ar-SA" sz="2200" dirty="0" smtClean="0">
                <a:solidFill>
                  <a:srgbClr val="2E225C"/>
                </a:solidFill>
                <a:cs typeface="B Titr" pitchFamily="2" charset="-78"/>
              </a:rPr>
              <a:t>نشان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می‌دهد که از منظر</a:t>
            </a:r>
            <a:r>
              <a:rPr lang="en-US" sz="2200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وضعیت</a:t>
            </a:r>
            <a:r>
              <a:rPr lang="en-US" sz="2200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مؤلفه‌هاي</a:t>
            </a:r>
            <a:r>
              <a:rPr lang="en-US" sz="2200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محیط</a:t>
            </a:r>
            <a:r>
              <a:rPr lang="en-US" sz="2200" dirty="0">
                <a:solidFill>
                  <a:srgbClr val="2E225C"/>
                </a:solidFill>
                <a:cs typeface="B Titr" pitchFamily="2" charset="-78"/>
              </a:rPr>
              <a:t> </a:t>
            </a:r>
            <a:r>
              <a:rPr lang="ar-SA" sz="2200" dirty="0">
                <a:solidFill>
                  <a:srgbClr val="2E225C"/>
                </a:solidFill>
                <a:cs typeface="B Titr" pitchFamily="2" charset="-78"/>
              </a:rPr>
              <a:t>کسب و </a:t>
            </a:r>
            <a:r>
              <a:rPr lang="ar-SA" sz="2200" dirty="0" smtClean="0">
                <a:solidFill>
                  <a:srgbClr val="2E225C"/>
                </a:solidFill>
                <a:cs typeface="B Titr" pitchFamily="2" charset="-78"/>
              </a:rPr>
              <a:t>کار</a:t>
            </a:r>
            <a:r>
              <a:rPr lang="fa-IR" sz="2200" dirty="0" smtClean="0">
                <a:solidFill>
                  <a:srgbClr val="2E225C"/>
                </a:solidFill>
                <a:cs typeface="B Titr" pitchFamily="2" charset="-78"/>
              </a:rPr>
              <a:t> استانهای</a:t>
            </a:r>
            <a:endParaRPr lang="fa-IR" sz="2200" dirty="0">
              <a:solidFill>
                <a:srgbClr val="2E225C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" y="44624"/>
            <a:ext cx="86068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1035400" y="109924"/>
            <a:ext cx="7899648" cy="795672"/>
            <a:chOff x="354022" y="405955"/>
            <a:chExt cx="4956313" cy="2952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23" name="Rounded Rectangle 122"/>
            <p:cNvSpPr/>
            <p:nvPr/>
          </p:nvSpPr>
          <p:spPr>
            <a:xfrm>
              <a:off x="354022" y="405955"/>
              <a:ext cx="4956313" cy="295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24" name="Rounded Rectangle 4"/>
            <p:cNvSpPr/>
            <p:nvPr/>
          </p:nvSpPr>
          <p:spPr>
            <a:xfrm>
              <a:off x="419447" y="405955"/>
              <a:ext cx="4839820" cy="2663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5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مؤلفه هایی که در نتایج طرح پایش </a:t>
              </a:r>
              <a:r>
                <a:rPr lang="fa-IR" sz="1500" b="1" kern="1200" dirty="0" smtClean="0">
                  <a:solidFill>
                    <a:srgbClr val="FF0000"/>
                  </a:solidFill>
                  <a:latin typeface="IPT Nazanin" pitchFamily="2" charset="2"/>
                  <a:cs typeface="B Titr" pitchFamily="2" charset="-78"/>
                </a:rPr>
                <a:t>بهار 98</a:t>
              </a:r>
              <a:r>
                <a:rPr lang="fa-IR" sz="15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در </a:t>
              </a:r>
              <a:r>
                <a:rPr lang="fa-IR" sz="15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استان کرمانشاه وضعیت </a:t>
              </a:r>
              <a:r>
                <a:rPr lang="fa-IR" sz="1500" b="1" kern="1200" dirty="0" smtClean="0">
                  <a:solidFill>
                    <a:srgbClr val="FF0000"/>
                  </a:solidFill>
                  <a:latin typeface="IPT Nazanin" pitchFamily="2" charset="2"/>
                  <a:cs typeface="B Titr" pitchFamily="2" charset="-78"/>
                </a:rPr>
                <a:t>نامساعدتری </a:t>
              </a:r>
              <a:r>
                <a:rPr lang="fa-IR" sz="15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را دارا هستند عبارتند از: </a:t>
              </a:r>
              <a:endParaRPr lang="fa-IR" sz="15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71601" y="1442744"/>
            <a:ext cx="7654946" cy="346084"/>
            <a:chOff x="1638137" y="913905"/>
            <a:chExt cx="7080448" cy="441231"/>
          </a:xfrm>
          <a:solidFill>
            <a:schemeClr val="tx2"/>
          </a:solidFill>
        </p:grpSpPr>
        <p:sp>
          <p:nvSpPr>
            <p:cNvPr id="129" name="Rectangle 128"/>
            <p:cNvSpPr/>
            <p:nvPr/>
          </p:nvSpPr>
          <p:spPr>
            <a:xfrm>
              <a:off x="1638137" y="1052736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2" name="Rounded Rectangle 5"/>
            <p:cNvSpPr/>
            <p:nvPr/>
          </p:nvSpPr>
          <p:spPr>
            <a:xfrm>
              <a:off x="2692287" y="913905"/>
              <a:ext cx="5905835" cy="3196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1-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غيرقابل 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پيش‏بيني بودن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و تغییرات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قيمت‏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مواد 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اوليه و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محصولات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     8/91 </a:t>
              </a:r>
              <a:endParaRPr lang="fa-IR" sz="15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82015" y="1844824"/>
            <a:ext cx="7654946" cy="371391"/>
            <a:chOff x="1655430" y="1415316"/>
            <a:chExt cx="7080448" cy="473494"/>
          </a:xfrm>
          <a:solidFill>
            <a:schemeClr val="tx2"/>
          </a:solidFill>
        </p:grpSpPr>
        <p:sp>
          <p:nvSpPr>
            <p:cNvPr id="134" name="Rectangle 133"/>
            <p:cNvSpPr/>
            <p:nvPr/>
          </p:nvSpPr>
          <p:spPr>
            <a:xfrm>
              <a:off x="1655430" y="1586410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7" name="Rounded Rectangle 5"/>
            <p:cNvSpPr/>
            <p:nvPr/>
          </p:nvSpPr>
          <p:spPr>
            <a:xfrm>
              <a:off x="2700050" y="1415316"/>
              <a:ext cx="5905835" cy="32229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2-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دشواري 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تامين مالي از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بانك‌ها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				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	    8/63</a:t>
              </a:r>
              <a:endParaRPr lang="fa-IR" sz="15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96202" y="2726486"/>
            <a:ext cx="7654946" cy="369320"/>
            <a:chOff x="1672723" y="1960960"/>
            <a:chExt cx="7080448" cy="470855"/>
          </a:xfrm>
          <a:solidFill>
            <a:schemeClr val="tx2"/>
          </a:solidFill>
        </p:grpSpPr>
        <p:sp>
          <p:nvSpPr>
            <p:cNvPr id="143" name="Rectangle 142"/>
            <p:cNvSpPr/>
            <p:nvPr/>
          </p:nvSpPr>
          <p:spPr>
            <a:xfrm>
              <a:off x="1672723" y="2129415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46" name="Rounded Rectangle 5"/>
            <p:cNvSpPr/>
            <p:nvPr/>
          </p:nvSpPr>
          <p:spPr>
            <a:xfrm>
              <a:off x="2704364" y="1960960"/>
              <a:ext cx="5905834" cy="3196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4-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دخالتهای غیرمنطقی نهادهای غیرحاکمیتی در تعیین قیمت ها در بازار 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     	    7/47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23586" y="3167188"/>
            <a:ext cx="7654946" cy="369439"/>
            <a:chOff x="1690016" y="2573417"/>
            <a:chExt cx="7080448" cy="471007"/>
          </a:xfrm>
          <a:solidFill>
            <a:schemeClr val="tx2"/>
          </a:solidFill>
        </p:grpSpPr>
        <p:sp>
          <p:nvSpPr>
            <p:cNvPr id="148" name="Rectangle 147"/>
            <p:cNvSpPr/>
            <p:nvPr/>
          </p:nvSpPr>
          <p:spPr>
            <a:xfrm>
              <a:off x="1690016" y="2742024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51" name="Rounded Rectangle 5"/>
            <p:cNvSpPr/>
            <p:nvPr/>
          </p:nvSpPr>
          <p:spPr>
            <a:xfrm>
              <a:off x="2704410" y="2573417"/>
              <a:ext cx="5905836" cy="3196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5-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تولید عرضه نسبتاً آزاد کالاهای غیراستاندارد و تقلبی در بازار 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		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7/44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20118" y="3596458"/>
            <a:ext cx="7654946" cy="391462"/>
            <a:chOff x="1031776" y="3190965"/>
            <a:chExt cx="7080448" cy="517755"/>
          </a:xfrm>
          <a:solidFill>
            <a:schemeClr val="tx2"/>
          </a:solidFill>
        </p:grpSpPr>
        <p:sp>
          <p:nvSpPr>
            <p:cNvPr id="153" name="Rectangle 152"/>
            <p:cNvSpPr/>
            <p:nvPr/>
          </p:nvSpPr>
          <p:spPr>
            <a:xfrm>
              <a:off x="1031776" y="3355920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56" name="Rounded Rectangle 5"/>
            <p:cNvSpPr/>
            <p:nvPr/>
          </p:nvSpPr>
          <p:spPr>
            <a:xfrm>
              <a:off x="2041533" y="3190965"/>
              <a:ext cx="5905835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6-وجود رقابت غیرمنصفانه شرکت ها و موسسات دولتی یا شبه دولتی در بازار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              7/35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034083" y="4062214"/>
            <a:ext cx="7654946" cy="382093"/>
            <a:chOff x="1031776" y="3201602"/>
            <a:chExt cx="7080448" cy="487138"/>
          </a:xfrm>
          <a:solidFill>
            <a:schemeClr val="tx2"/>
          </a:solidFill>
        </p:grpSpPr>
        <p:sp>
          <p:nvSpPr>
            <p:cNvPr id="158" name="Rectangle 157"/>
            <p:cNvSpPr/>
            <p:nvPr/>
          </p:nvSpPr>
          <p:spPr>
            <a:xfrm>
              <a:off x="1031776" y="3361140"/>
              <a:ext cx="7080448" cy="3276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1" name="Rounded Rectangle 5"/>
            <p:cNvSpPr/>
            <p:nvPr/>
          </p:nvSpPr>
          <p:spPr>
            <a:xfrm>
              <a:off x="2030784" y="3201602"/>
              <a:ext cx="5905833" cy="34629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7-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فقدان یا شفاف نبودن آمار و اطلاعات مورد نیاز برای فعالیت اقتصادی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    7/29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044482" y="4543028"/>
            <a:ext cx="7654946" cy="422978"/>
            <a:chOff x="1031776" y="3169455"/>
            <a:chExt cx="7080448" cy="539265"/>
          </a:xfrm>
          <a:solidFill>
            <a:schemeClr val="tx2"/>
          </a:solidFill>
        </p:grpSpPr>
        <p:sp>
          <p:nvSpPr>
            <p:cNvPr id="163" name="Rectangle 162"/>
            <p:cNvSpPr/>
            <p:nvPr/>
          </p:nvSpPr>
          <p:spPr>
            <a:xfrm>
              <a:off x="1031776" y="3355920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6" name="Rounded Rectangle 5"/>
            <p:cNvSpPr/>
            <p:nvPr/>
          </p:nvSpPr>
          <p:spPr>
            <a:xfrm>
              <a:off x="2019240" y="3169455"/>
              <a:ext cx="5905835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8- </a:t>
              </a:r>
              <a:r>
                <a:rPr lang="fa-IR" sz="12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برداشت های سلیقه ای از قوانین و مقررات توسط ماموران محیط زیست، گمرک، بهداشت و ...  </a:t>
              </a:r>
              <a:r>
                <a:rPr lang="fa-IR" sz="13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   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7/02</a:t>
              </a:r>
              <a:endParaRPr lang="fa-IR" sz="13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024504" y="5031239"/>
            <a:ext cx="7654946" cy="442819"/>
            <a:chOff x="1031776" y="3194750"/>
            <a:chExt cx="7080448" cy="585681"/>
          </a:xfrm>
          <a:solidFill>
            <a:schemeClr val="tx2"/>
          </a:solidFill>
        </p:grpSpPr>
        <p:sp>
          <p:nvSpPr>
            <p:cNvPr id="168" name="Rectangle 167"/>
            <p:cNvSpPr/>
            <p:nvPr/>
          </p:nvSpPr>
          <p:spPr>
            <a:xfrm>
              <a:off x="1031776" y="3427631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1" name="Rounded Rectangle 5"/>
            <p:cNvSpPr/>
            <p:nvPr/>
          </p:nvSpPr>
          <p:spPr>
            <a:xfrm>
              <a:off x="1995084" y="3194750"/>
              <a:ext cx="5949811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9- وجود انحصار، امتیاز یا هر نوع رانت به یک یا تعدادی از رقبا در بازار	              7/02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996202" y="2282205"/>
            <a:ext cx="7654946" cy="362553"/>
            <a:chOff x="1672723" y="1969588"/>
            <a:chExt cx="7080448" cy="462227"/>
          </a:xfrm>
          <a:solidFill>
            <a:schemeClr val="tx2"/>
          </a:solidFill>
        </p:grpSpPr>
        <p:sp>
          <p:nvSpPr>
            <p:cNvPr id="174" name="Rectangle 173"/>
            <p:cNvSpPr/>
            <p:nvPr/>
          </p:nvSpPr>
          <p:spPr>
            <a:xfrm>
              <a:off x="1672723" y="2129415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7" name="Rounded Rectangle 5"/>
            <p:cNvSpPr/>
            <p:nvPr/>
          </p:nvSpPr>
          <p:spPr>
            <a:xfrm>
              <a:off x="2704364" y="1969588"/>
              <a:ext cx="5905834" cy="3196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3-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بی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‏ثباتی سیاست‏ها،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قوانین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و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مقررات و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رویه‏های اجرایی ناظر به کسب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وکار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        	   8/34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" y="116632"/>
            <a:ext cx="788956" cy="7920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26164" y="957627"/>
            <a:ext cx="792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استان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0993" y="1073412"/>
            <a:ext cx="8552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کشور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503" y="1521659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8/57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9905" y="3291053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6/86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5050" y="2842523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6/81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9430" y="2391196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8/00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15050" y="1954932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7/87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8427" y="4187350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6/66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8064" y="4689024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6/64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4083" y="5213117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cs typeface="B Titr" pitchFamily="2" charset="-78"/>
              </a:rPr>
              <a:t>6/92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6066" y="3711651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6/79</a:t>
            </a:r>
            <a:endParaRPr lang="fa-IR" sz="1500" dirty="0">
              <a:effectLst/>
              <a:cs typeface="B Titr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09700" y="5545807"/>
            <a:ext cx="7654946" cy="442819"/>
            <a:chOff x="1031776" y="3194750"/>
            <a:chExt cx="7080448" cy="585681"/>
          </a:xfrm>
          <a:solidFill>
            <a:schemeClr val="tx2"/>
          </a:solidFill>
        </p:grpSpPr>
        <p:sp>
          <p:nvSpPr>
            <p:cNvPr id="46" name="Rectangle 45"/>
            <p:cNvSpPr/>
            <p:nvPr/>
          </p:nvSpPr>
          <p:spPr>
            <a:xfrm>
              <a:off x="1031776" y="3427631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7" name="Rounded Rectangle 5"/>
            <p:cNvSpPr/>
            <p:nvPr/>
          </p:nvSpPr>
          <p:spPr>
            <a:xfrm>
              <a:off x="1995084" y="3194750"/>
              <a:ext cx="5949811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10-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رویه های ناعادلانه ممیزی و دریافت مالیات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		             6/96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070884" y="5717269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6/88</a:t>
            </a:r>
            <a:endParaRPr lang="fa-IR" sz="1500" dirty="0">
              <a:effectLst/>
              <a:cs typeface="B Titr" pitchFamily="2" charset="-7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034083" y="6049959"/>
            <a:ext cx="7654946" cy="442819"/>
            <a:chOff x="1031776" y="3194750"/>
            <a:chExt cx="7080448" cy="585681"/>
          </a:xfrm>
          <a:solidFill>
            <a:schemeClr val="tx2"/>
          </a:solidFill>
        </p:grpSpPr>
        <p:sp>
          <p:nvSpPr>
            <p:cNvPr id="50" name="Rectangle 49"/>
            <p:cNvSpPr/>
            <p:nvPr/>
          </p:nvSpPr>
          <p:spPr>
            <a:xfrm>
              <a:off x="1031776" y="3427631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52" name="Rounded Rectangle 5"/>
            <p:cNvSpPr/>
            <p:nvPr/>
          </p:nvSpPr>
          <p:spPr>
            <a:xfrm>
              <a:off x="1995084" y="3194750"/>
              <a:ext cx="5949811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11- رویه های سختگیرانه اداره های کار و بیمه تامین اجتماعی برای مدیریت نیروی انسانی          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6/94</a:t>
              </a:r>
              <a:endParaRPr lang="fa-IR" sz="13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43608" y="6192834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6/54</a:t>
            </a:r>
            <a:endParaRPr lang="fa-IR" sz="1500" dirty="0">
              <a:effectLst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17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1035400" y="109924"/>
            <a:ext cx="7899648" cy="795672"/>
            <a:chOff x="354022" y="405955"/>
            <a:chExt cx="4956313" cy="2952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23" name="Rounded Rectangle 122"/>
            <p:cNvSpPr/>
            <p:nvPr/>
          </p:nvSpPr>
          <p:spPr>
            <a:xfrm>
              <a:off x="354022" y="405955"/>
              <a:ext cx="4956313" cy="295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24" name="Rounded Rectangle 4"/>
            <p:cNvSpPr/>
            <p:nvPr/>
          </p:nvSpPr>
          <p:spPr>
            <a:xfrm>
              <a:off x="419447" y="405955"/>
              <a:ext cx="4839820" cy="2663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5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مؤلفه هایی که در نتایج طرح پایش </a:t>
              </a:r>
              <a:r>
                <a:rPr lang="fa-IR" sz="1500" b="1" kern="1200" dirty="0" smtClean="0">
                  <a:solidFill>
                    <a:srgbClr val="FF0000"/>
                  </a:solidFill>
                  <a:latin typeface="IPT Nazanin" pitchFamily="2" charset="2"/>
                  <a:cs typeface="B Titr" pitchFamily="2" charset="-78"/>
                </a:rPr>
                <a:t>تابستان </a:t>
              </a:r>
              <a:r>
                <a:rPr lang="fa-IR" sz="1500" b="1" kern="1200" dirty="0" smtClean="0">
                  <a:solidFill>
                    <a:srgbClr val="FF0000"/>
                  </a:solidFill>
                  <a:latin typeface="IPT Nazanin" pitchFamily="2" charset="2"/>
                  <a:cs typeface="B Titr" pitchFamily="2" charset="-78"/>
                </a:rPr>
                <a:t>98</a:t>
              </a:r>
              <a:r>
                <a:rPr lang="fa-IR" sz="15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در </a:t>
              </a:r>
              <a:r>
                <a:rPr lang="fa-IR" sz="15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استان کرمانشاه وضعیت </a:t>
              </a:r>
              <a:r>
                <a:rPr lang="fa-IR" sz="1500" b="1" kern="1200" dirty="0" smtClean="0">
                  <a:solidFill>
                    <a:srgbClr val="FF0000"/>
                  </a:solidFill>
                  <a:latin typeface="IPT Nazanin" pitchFamily="2" charset="2"/>
                  <a:cs typeface="B Titr" pitchFamily="2" charset="-78"/>
                </a:rPr>
                <a:t>نامساعدتری </a:t>
              </a:r>
              <a:r>
                <a:rPr lang="fa-IR" sz="15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را دارا هستند عبارتند از: </a:t>
              </a:r>
              <a:endParaRPr lang="fa-IR" sz="15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71601" y="1442744"/>
            <a:ext cx="7654946" cy="346084"/>
            <a:chOff x="1638137" y="913905"/>
            <a:chExt cx="7080448" cy="441231"/>
          </a:xfrm>
          <a:solidFill>
            <a:schemeClr val="tx2"/>
          </a:solidFill>
        </p:grpSpPr>
        <p:sp>
          <p:nvSpPr>
            <p:cNvPr id="129" name="Rectangle 128"/>
            <p:cNvSpPr/>
            <p:nvPr/>
          </p:nvSpPr>
          <p:spPr>
            <a:xfrm>
              <a:off x="1638137" y="1052736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2" name="Rounded Rectangle 5"/>
            <p:cNvSpPr/>
            <p:nvPr/>
          </p:nvSpPr>
          <p:spPr>
            <a:xfrm>
              <a:off x="2692287" y="913905"/>
              <a:ext cx="5905835" cy="3196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1-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غيرقابل 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پيش‏بيني بودن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و تغییرات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قيمت‏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مواد 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اوليه و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محصولات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   8/43</a:t>
              </a:r>
              <a:endParaRPr lang="fa-IR" sz="15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82015" y="1844824"/>
            <a:ext cx="7654946" cy="371391"/>
            <a:chOff x="1655430" y="1415316"/>
            <a:chExt cx="7080448" cy="473494"/>
          </a:xfrm>
          <a:solidFill>
            <a:schemeClr val="tx2"/>
          </a:solidFill>
        </p:grpSpPr>
        <p:sp>
          <p:nvSpPr>
            <p:cNvPr id="134" name="Rectangle 133"/>
            <p:cNvSpPr/>
            <p:nvPr/>
          </p:nvSpPr>
          <p:spPr>
            <a:xfrm>
              <a:off x="1655430" y="1586410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7" name="Rounded Rectangle 5"/>
            <p:cNvSpPr/>
            <p:nvPr/>
          </p:nvSpPr>
          <p:spPr>
            <a:xfrm>
              <a:off x="2700050" y="1415316"/>
              <a:ext cx="5905835" cy="32229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2-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دشواري 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تامين مالي از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بانك‌ها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				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	    7/94</a:t>
              </a:r>
              <a:endParaRPr lang="fa-IR" sz="15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96202" y="2726486"/>
            <a:ext cx="7654946" cy="369320"/>
            <a:chOff x="1672723" y="1960960"/>
            <a:chExt cx="7080448" cy="470855"/>
          </a:xfrm>
          <a:solidFill>
            <a:schemeClr val="tx2"/>
          </a:solidFill>
        </p:grpSpPr>
        <p:sp>
          <p:nvSpPr>
            <p:cNvPr id="143" name="Rectangle 142"/>
            <p:cNvSpPr/>
            <p:nvPr/>
          </p:nvSpPr>
          <p:spPr>
            <a:xfrm>
              <a:off x="1672723" y="2129415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46" name="Rounded Rectangle 5"/>
            <p:cNvSpPr/>
            <p:nvPr/>
          </p:nvSpPr>
          <p:spPr>
            <a:xfrm>
              <a:off x="2704364" y="1960960"/>
              <a:ext cx="5905834" cy="3196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algn="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4- 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تولید عرضه نسبتاً آزاد کالاهای غیراستاندارد و تقلبی در بازار		     	    7/51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23586" y="3167188"/>
            <a:ext cx="7654946" cy="369439"/>
            <a:chOff x="1690016" y="2573417"/>
            <a:chExt cx="7080448" cy="471007"/>
          </a:xfrm>
          <a:solidFill>
            <a:schemeClr val="tx2"/>
          </a:solidFill>
        </p:grpSpPr>
        <p:sp>
          <p:nvSpPr>
            <p:cNvPr id="148" name="Rectangle 147"/>
            <p:cNvSpPr/>
            <p:nvPr/>
          </p:nvSpPr>
          <p:spPr>
            <a:xfrm>
              <a:off x="1690016" y="2742024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51" name="Rounded Rectangle 5"/>
            <p:cNvSpPr/>
            <p:nvPr/>
          </p:nvSpPr>
          <p:spPr>
            <a:xfrm>
              <a:off x="2704410" y="2573417"/>
              <a:ext cx="5905836" cy="3196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5-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رویه های ناعادلانه ممیزی و دریافت مالیات					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7/33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20118" y="3596458"/>
            <a:ext cx="7654946" cy="391462"/>
            <a:chOff x="1031776" y="3190965"/>
            <a:chExt cx="7080448" cy="517755"/>
          </a:xfrm>
          <a:solidFill>
            <a:schemeClr val="tx2"/>
          </a:solidFill>
        </p:grpSpPr>
        <p:sp>
          <p:nvSpPr>
            <p:cNvPr id="153" name="Rectangle 152"/>
            <p:cNvSpPr/>
            <p:nvPr/>
          </p:nvSpPr>
          <p:spPr>
            <a:xfrm>
              <a:off x="1031776" y="3355920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56" name="Rounded Rectangle 5"/>
            <p:cNvSpPr/>
            <p:nvPr/>
          </p:nvSpPr>
          <p:spPr>
            <a:xfrm>
              <a:off x="2041533" y="3190965"/>
              <a:ext cx="5905835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6- 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دخالتهای غیرمنطقی نهادهای غیرحاکمیتی در تعیین قیمت ها در بازار 	              7/23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034083" y="4062214"/>
            <a:ext cx="7654946" cy="382093"/>
            <a:chOff x="1031776" y="3201602"/>
            <a:chExt cx="7080448" cy="487138"/>
          </a:xfrm>
          <a:solidFill>
            <a:schemeClr val="tx2"/>
          </a:solidFill>
        </p:grpSpPr>
        <p:sp>
          <p:nvSpPr>
            <p:cNvPr id="158" name="Rectangle 157"/>
            <p:cNvSpPr/>
            <p:nvPr/>
          </p:nvSpPr>
          <p:spPr>
            <a:xfrm>
              <a:off x="1031776" y="3361140"/>
              <a:ext cx="7080448" cy="3276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1" name="Rounded Rectangle 5"/>
            <p:cNvSpPr/>
            <p:nvPr/>
          </p:nvSpPr>
          <p:spPr>
            <a:xfrm>
              <a:off x="2030784" y="3201602"/>
              <a:ext cx="5905833" cy="34629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7- 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فقدان یا شفاف نبودن آمار و اطلاعات مورد نیاز برای فعالیت اقتصادی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	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    7/17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044482" y="4543028"/>
            <a:ext cx="7654946" cy="422978"/>
            <a:chOff x="1031776" y="3169455"/>
            <a:chExt cx="7080448" cy="539265"/>
          </a:xfrm>
          <a:solidFill>
            <a:schemeClr val="tx2"/>
          </a:solidFill>
        </p:grpSpPr>
        <p:sp>
          <p:nvSpPr>
            <p:cNvPr id="163" name="Rectangle 162"/>
            <p:cNvSpPr/>
            <p:nvPr/>
          </p:nvSpPr>
          <p:spPr>
            <a:xfrm>
              <a:off x="1031776" y="3355920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6" name="Rounded Rectangle 5"/>
            <p:cNvSpPr/>
            <p:nvPr/>
          </p:nvSpPr>
          <p:spPr>
            <a:xfrm>
              <a:off x="2019240" y="3169455"/>
              <a:ext cx="5905835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8- </a:t>
              </a:r>
              <a:r>
                <a:rPr lang="fa-IR" sz="12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برداشت های سلیقه ای از قوانین و مقررات توسط ماموران محیط زیست، گمرک، بهداشت و ...  </a:t>
              </a:r>
              <a:r>
                <a:rPr lang="fa-IR" sz="13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   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7/14</a:t>
              </a:r>
              <a:endParaRPr lang="fa-IR" sz="13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024504" y="5031239"/>
            <a:ext cx="7654946" cy="442819"/>
            <a:chOff x="1031776" y="3194750"/>
            <a:chExt cx="7080448" cy="585681"/>
          </a:xfrm>
          <a:solidFill>
            <a:schemeClr val="tx2"/>
          </a:solidFill>
        </p:grpSpPr>
        <p:sp>
          <p:nvSpPr>
            <p:cNvPr id="168" name="Rectangle 167"/>
            <p:cNvSpPr/>
            <p:nvPr/>
          </p:nvSpPr>
          <p:spPr>
            <a:xfrm>
              <a:off x="1031776" y="3427631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1" name="Rounded Rectangle 5"/>
            <p:cNvSpPr/>
            <p:nvPr/>
          </p:nvSpPr>
          <p:spPr>
            <a:xfrm>
              <a:off x="1995084" y="3194750"/>
              <a:ext cx="5949811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9- وجود انحصار، امتیاز یا هر نوع رانت به یک یا تعدادی از رقبا در بازار	              6/96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996202" y="2282205"/>
            <a:ext cx="7654946" cy="362553"/>
            <a:chOff x="1672723" y="1969588"/>
            <a:chExt cx="7080448" cy="462227"/>
          </a:xfrm>
          <a:solidFill>
            <a:schemeClr val="tx2"/>
          </a:solidFill>
        </p:grpSpPr>
        <p:sp>
          <p:nvSpPr>
            <p:cNvPr id="174" name="Rectangle 173"/>
            <p:cNvSpPr/>
            <p:nvPr/>
          </p:nvSpPr>
          <p:spPr>
            <a:xfrm>
              <a:off x="1672723" y="2129415"/>
              <a:ext cx="7080448" cy="302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7" name="Rounded Rectangle 5"/>
            <p:cNvSpPr/>
            <p:nvPr/>
          </p:nvSpPr>
          <p:spPr>
            <a:xfrm>
              <a:off x="2704364" y="1969588"/>
              <a:ext cx="5905834" cy="3196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3-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بی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‏ثباتی سیاست‏ها، 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قوانین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و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مقررات و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</a:t>
              </a:r>
              <a:r>
                <a:rPr lang="ar-SA" sz="1400" b="1" dirty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رویه‏های اجرایی ناظر به کسب </a:t>
              </a:r>
              <a:r>
                <a:rPr lang="ar-SA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وکار</a:t>
              </a:r>
              <a:r>
                <a:rPr lang="fa-IR" sz="1400" b="1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            	   7/85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" y="116632"/>
            <a:ext cx="788956" cy="7920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26164" y="957627"/>
            <a:ext cx="792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استان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0993" y="1073412"/>
            <a:ext cx="8552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کشور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503" y="1521659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8/17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9905" y="3291053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6/68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5050" y="2842523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6/96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9430" y="2391196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7/48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15050" y="1954932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7/56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8427" y="4187350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6/54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8064" y="4689024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6/44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4083" y="5213117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cs typeface="B Titr" pitchFamily="2" charset="-78"/>
              </a:rPr>
              <a:t>6/74</a:t>
            </a:r>
            <a:endParaRPr lang="fa-IR" sz="1500" dirty="0">
              <a:effectLst/>
              <a:cs typeface="B Titr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6066" y="3711651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6/61</a:t>
            </a:r>
            <a:endParaRPr lang="fa-IR" sz="1500" dirty="0">
              <a:effectLst/>
              <a:cs typeface="B Titr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09700" y="5545807"/>
            <a:ext cx="7654946" cy="442819"/>
            <a:chOff x="1031776" y="3194750"/>
            <a:chExt cx="7080448" cy="585681"/>
          </a:xfrm>
          <a:solidFill>
            <a:schemeClr val="tx2"/>
          </a:solidFill>
        </p:grpSpPr>
        <p:sp>
          <p:nvSpPr>
            <p:cNvPr id="46" name="Rectangle 45"/>
            <p:cNvSpPr/>
            <p:nvPr/>
          </p:nvSpPr>
          <p:spPr>
            <a:xfrm>
              <a:off x="1031776" y="3427631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7" name="Rounded Rectangle 5"/>
            <p:cNvSpPr/>
            <p:nvPr/>
          </p:nvSpPr>
          <p:spPr>
            <a:xfrm>
              <a:off x="1995084" y="3194750"/>
              <a:ext cx="5949811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10- 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کارگریزی عمومی و ضعف فرهنگ کار در جامعه 			              6/88</a:t>
              </a:r>
              <a:endParaRPr lang="fa-IR" sz="14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070884" y="5717269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6/37</a:t>
            </a:r>
            <a:endParaRPr lang="fa-IR" sz="1500" dirty="0">
              <a:effectLst/>
              <a:cs typeface="B Titr" pitchFamily="2" charset="-7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034083" y="6049959"/>
            <a:ext cx="7654946" cy="442819"/>
            <a:chOff x="1031776" y="3194750"/>
            <a:chExt cx="7080448" cy="585681"/>
          </a:xfrm>
          <a:solidFill>
            <a:schemeClr val="tx2"/>
          </a:solidFill>
        </p:grpSpPr>
        <p:sp>
          <p:nvSpPr>
            <p:cNvPr id="50" name="Rectangle 49"/>
            <p:cNvSpPr/>
            <p:nvPr/>
          </p:nvSpPr>
          <p:spPr>
            <a:xfrm>
              <a:off x="1031776" y="3427631"/>
              <a:ext cx="7080448" cy="352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52" name="Rounded Rectangle 5"/>
            <p:cNvSpPr/>
            <p:nvPr/>
          </p:nvSpPr>
          <p:spPr>
            <a:xfrm>
              <a:off x="1995084" y="3194750"/>
              <a:ext cx="5949811" cy="3729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3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11- فساد و سوء استفاده افراد از مقام و موقعیت اداری در دستگاه های اجرایی                                </a:t>
              </a:r>
              <a:r>
                <a:rPr lang="fa-IR" sz="1400" b="1" kern="1200" dirty="0" smtClean="0">
                  <a:solidFill>
                    <a:srgbClr val="000000"/>
                  </a:solidFill>
                  <a:latin typeface="IPT Nazanin" pitchFamily="2" charset="2"/>
                  <a:cs typeface="B Titr" pitchFamily="2" charset="-78"/>
                </a:rPr>
                <a:t>6/80</a:t>
              </a:r>
              <a:endParaRPr lang="fa-IR" sz="1300" kern="1200" dirty="0">
                <a:solidFill>
                  <a:srgbClr val="000000"/>
                </a:solidFill>
                <a:cs typeface="B Titr" pitchFamily="2" charset="-78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43608" y="6192834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500" dirty="0" smtClean="0">
                <a:effectLst/>
                <a:cs typeface="B Titr" pitchFamily="2" charset="-78"/>
              </a:rPr>
              <a:t>6/73</a:t>
            </a:r>
            <a:endParaRPr lang="fa-IR" sz="1500" dirty="0">
              <a:effectLst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94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844824"/>
            <a:ext cx="835292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8000" dirty="0" smtClean="0">
                <a:ln>
                  <a:solidFill>
                    <a:srgbClr val="030101"/>
                  </a:solidFill>
                </a:ln>
                <a:solidFill>
                  <a:srgbClr val="8A0000"/>
                </a:solidFill>
                <a:latin typeface="IranNastaliq" pitchFamily="18" charset="0"/>
                <a:cs typeface="IranNastaliq" pitchFamily="18" charset="0"/>
              </a:rPr>
              <a:t>اتاق بازرگانی، صنایع، معادن و کشاورزی کرمانشاه</a:t>
            </a:r>
            <a:endParaRPr lang="fa-IR" sz="8000" dirty="0">
              <a:ln>
                <a:solidFill>
                  <a:srgbClr val="030101"/>
                </a:solidFill>
              </a:ln>
              <a:solidFill>
                <a:srgbClr val="8A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3717032"/>
            <a:ext cx="658726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8000" dirty="0" smtClean="0">
                <a:ln>
                  <a:solidFill>
                    <a:srgbClr val="030101"/>
                  </a:solidFill>
                </a:ln>
                <a:solidFill>
                  <a:srgbClr val="8A0000"/>
                </a:solidFill>
                <a:latin typeface="IranNastaliq" pitchFamily="18" charset="0"/>
                <a:cs typeface="IranNastaliq" pitchFamily="18" charset="0"/>
              </a:rPr>
              <a:t>مرکز مطالعات و پژوهشهای اقتصادی اتاق</a:t>
            </a:r>
            <a:endParaRPr lang="fa-IR" sz="8000" dirty="0">
              <a:ln>
                <a:solidFill>
                  <a:srgbClr val="030101"/>
                </a:solidFill>
              </a:ln>
              <a:solidFill>
                <a:srgbClr val="8A000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923156" cy="9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2120" y="195992"/>
            <a:ext cx="2785283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بهار </a:t>
            </a:r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98 </a:t>
            </a:r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: </a:t>
            </a:r>
            <a:r>
              <a:rPr lang="fa-IR" sz="3000" dirty="0">
                <a:solidFill>
                  <a:srgbClr val="8A0000"/>
                </a:solidFill>
                <a:latin typeface="IranNastaliq" pitchFamily="18" charset="0"/>
                <a:cs typeface="IranNastaliq" pitchFamily="18" charset="0"/>
              </a:rPr>
              <a:t>کرمانشاه </a:t>
            </a:r>
            <a:r>
              <a:rPr lang="fa-IR" sz="3000" dirty="0" smtClean="0">
                <a:solidFill>
                  <a:srgbClr val="8A0000"/>
                </a:solidFill>
                <a:latin typeface="IranNastaliq" pitchFamily="18" charset="0"/>
                <a:cs typeface="IranNastaliq" pitchFamily="18" charset="0"/>
              </a:rPr>
              <a:t>:75                   </a:t>
            </a:r>
            <a:r>
              <a:rPr lang="fa-IR" sz="3000" dirty="0" smtClean="0">
                <a:solidFill>
                  <a:srgbClr val="8A0000"/>
                </a:solidFill>
                <a:latin typeface="IranNastaliq" pitchFamily="18" charset="0"/>
                <a:cs typeface="IranNastaliq" pitchFamily="18" charset="0"/>
              </a:rPr>
              <a:t>کل</a:t>
            </a:r>
            <a:r>
              <a:rPr lang="fa-IR" sz="3000" dirty="0">
                <a:solidFill>
                  <a:srgbClr val="8A0000"/>
                </a:solidFill>
                <a:latin typeface="IranNastaliq" pitchFamily="18" charset="0"/>
                <a:cs typeface="IranNastaliq" pitchFamily="18" charset="0"/>
              </a:rPr>
              <a:t>: </a:t>
            </a:r>
            <a:r>
              <a:rPr lang="fa-IR" sz="3000" dirty="0" smtClean="0">
                <a:solidFill>
                  <a:srgbClr val="8A0000"/>
                </a:solidFill>
                <a:latin typeface="IranNastaliq" pitchFamily="18" charset="0"/>
                <a:cs typeface="IranNastaliq" pitchFamily="18" charset="0"/>
              </a:rPr>
              <a:t>4873</a:t>
            </a:r>
            <a:endParaRPr lang="fa-IR" sz="3000" dirty="0">
              <a:solidFill>
                <a:srgbClr val="8A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54149"/>
            <a:ext cx="2935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تابستان98:</a:t>
            </a:r>
            <a:r>
              <a:rPr lang="fa-IR" sz="3000" dirty="0" smtClean="0">
                <a:solidFill>
                  <a:srgbClr val="820000"/>
                </a:solidFill>
                <a:latin typeface="IranNastaliq" pitchFamily="18" charset="0"/>
                <a:cs typeface="IranNastaliq" pitchFamily="18" charset="0"/>
              </a:rPr>
              <a:t>کرمانشاه </a:t>
            </a:r>
            <a:r>
              <a:rPr lang="fa-IR" sz="3000" dirty="0">
                <a:solidFill>
                  <a:srgbClr val="820000"/>
                </a:solidFill>
                <a:latin typeface="IranNastaliq" pitchFamily="18" charset="0"/>
                <a:cs typeface="IranNastaliq" pitchFamily="18" charset="0"/>
              </a:rPr>
              <a:t>: </a:t>
            </a:r>
            <a:r>
              <a:rPr lang="fa-IR" sz="3000" dirty="0" smtClean="0">
                <a:solidFill>
                  <a:srgbClr val="820000"/>
                </a:solidFill>
                <a:latin typeface="IranNastaliq" pitchFamily="18" charset="0"/>
                <a:cs typeface="IranNastaliq" pitchFamily="18" charset="0"/>
              </a:rPr>
              <a:t>82               کل</a:t>
            </a:r>
            <a:r>
              <a:rPr lang="fa-IR" sz="3000" dirty="0">
                <a:solidFill>
                  <a:srgbClr val="820000"/>
                </a:solidFill>
                <a:latin typeface="IranNastaliq" pitchFamily="18" charset="0"/>
                <a:cs typeface="IranNastaliq" pitchFamily="18" charset="0"/>
              </a:rPr>
              <a:t>: </a:t>
            </a:r>
            <a:r>
              <a:rPr lang="fa-IR" sz="3000" dirty="0" smtClean="0">
                <a:solidFill>
                  <a:srgbClr val="820000"/>
                </a:solidFill>
                <a:latin typeface="IranNastaliq" pitchFamily="18" charset="0"/>
                <a:cs typeface="IranNastaliq" pitchFamily="18" charset="0"/>
              </a:rPr>
              <a:t>4651</a:t>
            </a:r>
            <a:endParaRPr lang="fa-IR" sz="3000" dirty="0">
              <a:solidFill>
                <a:srgbClr val="82000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71837"/>
            <a:ext cx="770016" cy="773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60" y="558373"/>
            <a:ext cx="2010002" cy="6192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31" y="558373"/>
            <a:ext cx="207530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6136" y="76671"/>
            <a:ext cx="3238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3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میزان مشارکت پاسخگویان (نرخ پاسخگویی به درصد)</a:t>
            </a:r>
            <a:endParaRPr lang="fa-IR" sz="3300" dirty="0" smtClean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71837"/>
            <a:ext cx="770016" cy="773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9" y="39340"/>
            <a:ext cx="4938348" cy="6799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9958" y="5445224"/>
            <a:ext cx="2930899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1100" dirty="0" smtClean="0">
                <a:solidFill>
                  <a:srgbClr val="002060"/>
                </a:solidFill>
                <a:latin typeface="IranNastaliq" pitchFamily="18" charset="0"/>
                <a:cs typeface="B Titr" pitchFamily="2" charset="-78"/>
              </a:rPr>
              <a:t>نرخ پاسخگویی بر اساس تعداد نمونه مندرج در جدول قبلی تعیین شده و  نرخ تکمیل بر اساس نمونه موثر مبنای تصمیم برای تعمیم نتایج است. </a:t>
            </a:r>
            <a:endParaRPr lang="fa-IR" sz="1100" dirty="0" smtClean="0">
              <a:solidFill>
                <a:srgbClr val="002060"/>
              </a:solidFill>
              <a:latin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74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6136" y="76671"/>
            <a:ext cx="3238544" cy="1640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5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شاخص محیط کسب و کار به تفکیک مولفه های پیمایشی و سه بخش عمده اقتصادی</a:t>
            </a:r>
            <a:endParaRPr lang="fa-IR" sz="3500" dirty="0" smtClean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71837"/>
            <a:ext cx="770016" cy="773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1" y="93390"/>
            <a:ext cx="4703129" cy="6696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9644" y="6309320"/>
            <a:ext cx="4134356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000" dirty="0" smtClean="0">
                <a:solidFill>
                  <a:srgbClr val="FF0000"/>
                </a:solidFill>
                <a:latin typeface="IranNastaliq" pitchFamily="18" charset="0"/>
                <a:cs typeface="B Titr" pitchFamily="2" charset="-78"/>
              </a:rPr>
              <a:t>منفی بودن درصد تغییرات به معنای بهتر شده وضعیت نسبت به فصل گذشته است</a:t>
            </a:r>
            <a:endParaRPr lang="fa-IR" sz="1000" dirty="0" smtClean="0">
              <a:solidFill>
                <a:srgbClr val="FF0000"/>
              </a:solidFill>
              <a:latin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94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200" y="76671"/>
            <a:ext cx="266248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5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مهم ترین موانع کسب و کار بیان شده توسط فعالاناقتصادی به تفکیک بخشهای اقتصادی</a:t>
            </a:r>
            <a:endParaRPr lang="fa-IR" sz="3500" dirty="0" smtClean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71837"/>
            <a:ext cx="770016" cy="773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0458"/>
            <a:ext cx="6487821" cy="54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29111"/>
              </p:ext>
            </p:extLst>
          </p:nvPr>
        </p:nvGraphicFramePr>
        <p:xfrm>
          <a:off x="469960" y="1844824"/>
          <a:ext cx="7846456" cy="36004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11762"/>
                <a:gridCol w="1143871"/>
                <a:gridCol w="1319851"/>
                <a:gridCol w="1055881"/>
                <a:gridCol w="1214324"/>
                <a:gridCol w="1000767"/>
              </a:tblGrid>
              <a:tr h="1040586"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شاخص </a:t>
                      </a:r>
                      <a:r>
                        <a:rPr lang="fa-IR" sz="28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کل محیط </a:t>
                      </a:r>
                      <a:r>
                        <a:rPr lang="fa-IR" sz="28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کسب و </a:t>
                      </a:r>
                      <a:r>
                        <a:rPr lang="fa-IR" sz="28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کار</a:t>
                      </a:r>
                      <a:endParaRPr lang="en-US" sz="28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10643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* </a:t>
                      </a:r>
                      <a:r>
                        <a:rPr lang="fa-I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درصد تغییرات فصل </a:t>
                      </a:r>
                      <a:r>
                        <a:rPr lang="fa-I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تابستان نسبت </a:t>
                      </a:r>
                      <a:r>
                        <a:rPr lang="fa-I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به 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PT Nazanin" pitchFamily="2" charset="2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2060"/>
                          </a:solidFill>
                          <a:cs typeface="B Titr" pitchFamily="2" charset="-78"/>
                        </a:rPr>
                        <a:t>تابستان 98</a:t>
                      </a:r>
                      <a:endParaRPr lang="fa-IR" dirty="0">
                        <a:solidFill>
                          <a:srgbClr val="002060"/>
                        </a:solidFill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2060"/>
                          </a:solidFill>
                          <a:cs typeface="B Titr" pitchFamily="2" charset="-78"/>
                        </a:rPr>
                        <a:t>بهار 98</a:t>
                      </a:r>
                      <a:endParaRPr lang="fa-IR" dirty="0">
                        <a:solidFill>
                          <a:srgbClr val="002060"/>
                        </a:solidFill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IPT Nazanin" pitchFamily="2" charset="2"/>
                          <a:ea typeface="Times New Roman"/>
                          <a:cs typeface="B Titr" pitchFamily="2" charset="-78"/>
                        </a:rPr>
                        <a:t>زمستان 97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PT Nazanin" pitchFamily="2" charset="2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پاییز 97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PT Nazanin" pitchFamily="2" charset="2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64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فصل مشابه سال گذشته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PT Nazanin" pitchFamily="2" charset="2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فصل گذشته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PT Nazanin" pitchFamily="2" charset="2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13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IPT Titr" pitchFamily="2" charset="2"/>
                          <a:ea typeface="Times New Roman"/>
                          <a:cs typeface="B Titr" pitchFamily="2" charset="-78"/>
                        </a:rPr>
                        <a:t>5/17-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PT Titr" pitchFamily="2" charset="2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cs typeface="B Titr" pitchFamily="2" charset="-78"/>
                        </a:rPr>
                        <a:t>1/60-</a:t>
                      </a:r>
                      <a:endParaRPr lang="fa-IR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2060"/>
                          </a:solidFill>
                          <a:cs typeface="B Titr" pitchFamily="2" charset="-78"/>
                        </a:rPr>
                        <a:t>6/07</a:t>
                      </a:r>
                      <a:endParaRPr lang="fa-IR" dirty="0">
                        <a:solidFill>
                          <a:srgbClr val="002060"/>
                        </a:solidFill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2060"/>
                          </a:solidFill>
                          <a:cs typeface="B Titr" pitchFamily="2" charset="-78"/>
                        </a:rPr>
                        <a:t>6/17</a:t>
                      </a:r>
                      <a:endParaRPr lang="fa-IR" dirty="0">
                        <a:solidFill>
                          <a:srgbClr val="002060"/>
                        </a:solidFill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IPT Titr" pitchFamily="2" charset="2"/>
                          <a:ea typeface="Times New Roman"/>
                          <a:cs typeface="B Titr" pitchFamily="2" charset="-78"/>
                        </a:rPr>
                        <a:t>6/27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PT Titr" pitchFamily="2" charset="2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6/49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PT Titr" pitchFamily="2" charset="2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635896" y="245235"/>
            <a:ext cx="5145310" cy="1105793"/>
            <a:chOff x="3357390" y="126157"/>
            <a:chExt cx="5721374" cy="1167541"/>
          </a:xfrm>
        </p:grpSpPr>
        <p:sp>
          <p:nvSpPr>
            <p:cNvPr id="6" name="Rectangle 5"/>
            <p:cNvSpPr/>
            <p:nvPr/>
          </p:nvSpPr>
          <p:spPr>
            <a:xfrm>
              <a:off x="3357390" y="126157"/>
              <a:ext cx="5721374" cy="1167541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lvl="0" algn="ctr"/>
              <a:endParaRPr lang="fa-IR" sz="6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" name="Rectangle 1"/>
            <p:cNvSpPr>
              <a:spLocks noChangeArrowheads="1"/>
            </p:cNvSpPr>
            <p:nvPr/>
          </p:nvSpPr>
          <p:spPr bwMode="auto">
            <a:xfrm>
              <a:off x="3635896" y="231725"/>
              <a:ext cx="5239371" cy="10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5500" b="0" i="0" u="none" strike="noStrike" cap="none" normalizeH="0" baseline="0" dirty="0" smtClean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  <a:effectLst/>
                  <a:latin typeface="IranNastaliq" pitchFamily="18" charset="0"/>
                  <a:ea typeface="Times New Roman" pitchFamily="18" charset="0"/>
                  <a:cs typeface="IranNastaliq" pitchFamily="18" charset="0"/>
                </a:rPr>
                <a:t>ش</a:t>
              </a:r>
              <a:r>
                <a:rPr kumimoji="0" lang="ar-SA" sz="5500" b="0" i="0" u="none" strike="noStrike" cap="none" normalizeH="0" baseline="0" dirty="0" smtClean="0" bmk="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  <a:effectLst/>
                  <a:latin typeface="IranNastaliq" pitchFamily="18" charset="0"/>
                  <a:ea typeface="Times New Roman" pitchFamily="18" charset="0"/>
                  <a:cs typeface="IranNastaliq" pitchFamily="18" charset="0"/>
                </a:rPr>
                <a:t>اخص ملی محیط کسب‏وکار</a:t>
              </a:r>
              <a:endParaRPr kumimoji="0" lang="en-US" sz="55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/>
                <a:latin typeface="IranNastaliq" pitchFamily="18" charset="0"/>
                <a:ea typeface="Times New Roman" pitchFamily="18" charset="0"/>
                <a:cs typeface="IranNastaliq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85584"/>
            <a:ext cx="863723" cy="8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4128" y="118373"/>
            <a:ext cx="309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شاخص استانی  محیط کسب و کار</a:t>
            </a:r>
            <a:endParaRPr lang="fa-IR" sz="2800" dirty="0" smtClean="0">
              <a:solidFill>
                <a:srgbClr val="8A000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71837"/>
            <a:ext cx="770016" cy="7730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537118" y="649263"/>
            <a:ext cx="3427370" cy="536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3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کرمانشاه: </a:t>
            </a:r>
          </a:p>
          <a:p>
            <a:pPr>
              <a:lnSpc>
                <a:spcPct val="150000"/>
              </a:lnSpc>
            </a:pPr>
            <a:r>
              <a:rPr lang="fa-IR" sz="33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بهار 98 : 6/45</a:t>
            </a:r>
            <a:endParaRPr lang="fa-IR" sz="3300" dirty="0" smtClean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  <a:p>
            <a:pPr>
              <a:lnSpc>
                <a:spcPct val="150000"/>
              </a:lnSpc>
            </a:pPr>
            <a:r>
              <a:rPr lang="fa-IR" sz="33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تابستان 98: 6/23</a:t>
            </a:r>
          </a:p>
          <a:p>
            <a:pPr>
              <a:lnSpc>
                <a:spcPct val="150000"/>
              </a:lnSpc>
            </a:pPr>
            <a:r>
              <a:rPr lang="fa-IR" sz="3300" dirty="0" smtClean="0">
                <a:solidFill>
                  <a:srgbClr val="C00000"/>
                </a:solidFill>
                <a:latin typeface="IranNastaliq" pitchFamily="18" charset="0"/>
                <a:cs typeface="IranNastaliq" pitchFamily="18" charset="0"/>
              </a:rPr>
              <a:t>شاخص کشور بهار 98: 6/17</a:t>
            </a:r>
          </a:p>
          <a:p>
            <a:pPr>
              <a:lnSpc>
                <a:spcPct val="150000"/>
              </a:lnSpc>
            </a:pPr>
            <a:r>
              <a:rPr lang="fa-IR" sz="3300" dirty="0" smtClean="0">
                <a:solidFill>
                  <a:srgbClr val="C00000"/>
                </a:solidFill>
                <a:latin typeface="IranNastaliq" pitchFamily="18" charset="0"/>
                <a:cs typeface="IranNastaliq" pitchFamily="18" charset="0"/>
              </a:rPr>
              <a:t>شاخص کشور تابستان 98: 6/07</a:t>
            </a:r>
            <a:endParaRPr lang="fa-IR" sz="3300" dirty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>
              <a:lnSpc>
                <a:spcPct val="150000"/>
              </a:lnSpc>
            </a:pPr>
            <a:r>
              <a:rPr lang="fa-IR" sz="33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رتبه در بهار 98: استان </a:t>
            </a:r>
            <a:r>
              <a:rPr lang="fa-IR" sz="3300" dirty="0" smtClean="0">
                <a:solidFill>
                  <a:srgbClr val="C00000"/>
                </a:solidFill>
                <a:latin typeface="IranNastaliq" pitchFamily="18" charset="0"/>
                <a:cs typeface="IranNastaliq" pitchFamily="18" charset="0"/>
              </a:rPr>
              <a:t>27</a:t>
            </a:r>
            <a:r>
              <a:rPr lang="fa-IR" sz="33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 ام</a:t>
            </a:r>
          </a:p>
          <a:p>
            <a:pPr>
              <a:lnSpc>
                <a:spcPct val="150000"/>
              </a:lnSpc>
            </a:pPr>
            <a:r>
              <a:rPr lang="fa-IR" sz="33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رتبه در تابستان 98: استان </a:t>
            </a:r>
            <a:r>
              <a:rPr lang="fa-IR" sz="3300" dirty="0" smtClean="0">
                <a:solidFill>
                  <a:srgbClr val="C00000"/>
                </a:solidFill>
                <a:latin typeface="IranNastaliq" pitchFamily="18" charset="0"/>
                <a:cs typeface="IranNastaliq" pitchFamily="18" charset="0"/>
              </a:rPr>
              <a:t>28</a:t>
            </a:r>
            <a:r>
              <a:rPr lang="fa-IR" sz="33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 ام </a:t>
            </a:r>
            <a:endParaRPr lang="fa-IR" sz="3300" dirty="0" smtClean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6210834"/>
            <a:ext cx="4134356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000" dirty="0" smtClean="0">
                <a:solidFill>
                  <a:srgbClr val="FF0000"/>
                </a:solidFill>
                <a:latin typeface="IranNastaliq" pitchFamily="18" charset="0"/>
                <a:cs typeface="B Titr" pitchFamily="2" charset="-78"/>
              </a:rPr>
              <a:t>منفی بودن درصد تغییرات به معنای بهتر شده وضعیت نسبت به فصل گذشته است</a:t>
            </a:r>
            <a:endParaRPr lang="fa-IR" sz="1000" dirty="0" smtClean="0">
              <a:solidFill>
                <a:srgbClr val="FF0000"/>
              </a:solidFill>
              <a:latin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7" y="216024"/>
            <a:ext cx="4729001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0192"/>
            <a:ext cx="6597964" cy="622718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31640" y="2276872"/>
            <a:ext cx="1656184" cy="64807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p3d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effectLst/>
                <a:cs typeface="B Titr" pitchFamily="2" charset="-78"/>
              </a:rPr>
              <a:t>6/23</a:t>
            </a:r>
            <a:endParaRPr lang="fa-IR" dirty="0">
              <a:solidFill>
                <a:schemeClr val="tx1"/>
              </a:solidFill>
              <a:effectLst/>
              <a:cs typeface="B Titr" pitchFamily="2" charset="-78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614378" y="5805264"/>
            <a:ext cx="648072" cy="360040"/>
          </a:xfrm>
          <a:prstGeom prst="leftArrow">
            <a:avLst/>
          </a:prstGeom>
          <a:solidFill>
            <a:srgbClr val="82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" y="233621"/>
            <a:ext cx="86068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6096" y="836712"/>
            <a:ext cx="309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نمودار شاخص </a:t>
            </a:r>
            <a:r>
              <a:rPr lang="fa-IR" sz="3600" dirty="0" smtClean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استانی  محیط کسب و کار</a:t>
            </a:r>
            <a:endParaRPr lang="fa-IR" sz="2800" dirty="0" smtClean="0">
              <a:solidFill>
                <a:srgbClr val="8A000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71837"/>
            <a:ext cx="770016" cy="773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34"/>
            <a:ext cx="3179572" cy="68580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2477615">
            <a:off x="4252208" y="4598118"/>
            <a:ext cx="1391705" cy="967381"/>
          </a:xfrm>
          <a:prstGeom prst="leftArrow">
            <a:avLst/>
          </a:prstGeom>
          <a:solidFill>
            <a:srgbClr val="FF6D6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Left Arrow 8"/>
          <p:cNvSpPr/>
          <p:nvPr/>
        </p:nvSpPr>
        <p:spPr>
          <a:xfrm rot="19542120">
            <a:off x="4330573" y="3714208"/>
            <a:ext cx="1463239" cy="854549"/>
          </a:xfrm>
          <a:prstGeom prst="leftArrow">
            <a:avLst>
              <a:gd name="adj1" fmla="val 44281"/>
              <a:gd name="adj2" fmla="val 64074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423270">
            <a:off x="4527803" y="3973712"/>
            <a:ext cx="12545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cs typeface="B Titr" pitchFamily="2" charset="-78"/>
              </a:rPr>
              <a:t>بهار 98: 6/45</a:t>
            </a:r>
            <a:endParaRPr lang="fa-IR" sz="1100" dirty="0"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2314585">
            <a:off x="4320795" y="4951003"/>
            <a:ext cx="12545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cs typeface="B Titr" pitchFamily="2" charset="-78"/>
              </a:rPr>
              <a:t>تابستان 98: 6/23</a:t>
            </a:r>
            <a:endParaRPr lang="fa-IR" sz="11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79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-ppt25-ghalam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lain horizontal">
  <a:themeElements>
    <a:clrScheme name="plain horizontal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square bevel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29A329"/>
      </a:accent1>
      <a:accent2>
        <a:srgbClr val="00FFFF"/>
      </a:accent2>
      <a:accent3>
        <a:srgbClr val="AD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8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square bevel">
  <a:themeElements>
    <a:clrScheme name="">
      <a:dk1>
        <a:srgbClr val="C0C0C0"/>
      </a:dk1>
      <a:lt1>
        <a:srgbClr val="FFFFFF"/>
      </a:lt1>
      <a:dk2>
        <a:srgbClr val="339966"/>
      </a:dk2>
      <a:lt2>
        <a:srgbClr val="CCECFF"/>
      </a:lt2>
      <a:accent1>
        <a:srgbClr val="0066FF"/>
      </a:accent1>
      <a:accent2>
        <a:srgbClr val="00FF00"/>
      </a:accent2>
      <a:accent3>
        <a:srgbClr val="ADCAB8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1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9_colormaster">
  <a:themeElements>
    <a:clrScheme name="">
      <a:dk1>
        <a:srgbClr val="000000"/>
      </a:dk1>
      <a:lt1>
        <a:srgbClr val="339966"/>
      </a:lt1>
      <a:dk2>
        <a:srgbClr val="123624"/>
      </a:dk2>
      <a:lt2>
        <a:srgbClr val="C0C0C0"/>
      </a:lt2>
      <a:accent1>
        <a:srgbClr val="0066FF"/>
      </a:accent1>
      <a:accent2>
        <a:srgbClr val="00FF00"/>
      </a:accent2>
      <a:accent3>
        <a:srgbClr val="ADCAB8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339966"/>
      </a:lt1>
      <a:dk2>
        <a:srgbClr val="123624"/>
      </a:dk2>
      <a:lt2>
        <a:srgbClr val="C0C0C0"/>
      </a:lt2>
      <a:accent1>
        <a:srgbClr val="0066FF"/>
      </a:accent1>
      <a:accent2>
        <a:srgbClr val="00FF00"/>
      </a:accent2>
      <a:accent3>
        <a:srgbClr val="ADCAB8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square bevel">
  <a:themeElements>
    <a:clrScheme name="2_square bevel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1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2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3_colormaster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FF3399"/>
      </a:accent1>
      <a:accent2>
        <a:srgbClr val="99CCFF"/>
      </a:accent2>
      <a:accent3>
        <a:srgbClr val="ADB8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4_colormaster">
  <a:themeElements>
    <a:clrScheme name="">
      <a:dk1>
        <a:srgbClr val="000000"/>
      </a:dk1>
      <a:lt1>
        <a:srgbClr val="336699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5_colormaster">
  <a:themeElements>
    <a:clrScheme name="">
      <a:dk1>
        <a:srgbClr val="000000"/>
      </a:dk1>
      <a:lt1>
        <a:srgbClr val="336699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6_colormaster">
  <a:themeElements>
    <a:clrScheme name="4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7_colormaster">
  <a:themeElements>
    <a:clrScheme name="">
      <a:dk1>
        <a:srgbClr val="000000"/>
      </a:dk1>
      <a:lt1>
        <a:srgbClr val="008080"/>
      </a:lt1>
      <a:dk2>
        <a:srgbClr val="00525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8_colormaster">
  <a:themeElements>
    <a:clrScheme name="">
      <a:dk1>
        <a:srgbClr val="000000"/>
      </a:dk1>
      <a:lt1>
        <a:srgbClr val="008080"/>
      </a:lt1>
      <a:dk2>
        <a:srgbClr val="00525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9_colormast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0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1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ngle edges">
  <a:themeElements>
    <a:clrScheme name="angle edg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angle e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ngle e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simple">
  <a:themeElements>
    <a:clrScheme name="simple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2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3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4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5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6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7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8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9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Free-ppt25-ghalamo (1)</Template>
  <TotalTime>3200</TotalTime>
  <Words>699</Words>
  <Application>Microsoft Office PowerPoint</Application>
  <PresentationFormat>On-screen Show (4:3)</PresentationFormat>
  <Paragraphs>124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49</vt:i4>
      </vt:variant>
      <vt:variant>
        <vt:lpstr>Slide Titles</vt:lpstr>
      </vt:variant>
      <vt:variant>
        <vt:i4>15</vt:i4>
      </vt:variant>
    </vt:vector>
  </HeadingPairs>
  <TitlesOfParts>
    <vt:vector size="64" baseType="lpstr">
      <vt:lpstr>Free-ppt25-ghalamo (1)</vt:lpstr>
      <vt:lpstr>Custom Design</vt:lpstr>
      <vt:lpstr>1_Custom Design</vt:lpstr>
      <vt:lpstr>angle edges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plain horizontal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square bevel</vt:lpstr>
      <vt:lpstr>17_colormaster</vt:lpstr>
      <vt:lpstr>18_colormaster</vt:lpstr>
      <vt:lpstr>1_square bevel</vt:lpstr>
      <vt:lpstr>19_colormaster</vt:lpstr>
      <vt:lpstr>20_colormaster</vt:lpstr>
      <vt:lpstr>2_square bevel</vt:lpstr>
      <vt:lpstr>21_colormaster</vt:lpstr>
      <vt:lpstr>22_colormaster</vt:lpstr>
      <vt:lpstr>23_colormaster</vt:lpstr>
      <vt:lpstr>24_colormaster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simple</vt:lpstr>
      <vt:lpstr>32_colormaster</vt:lpstr>
      <vt:lpstr>33_colormaster</vt:lpstr>
      <vt:lpstr>34_colormaster</vt:lpstr>
      <vt:lpstr>35_colormaster</vt:lpstr>
      <vt:lpstr>36_colormaster</vt:lpstr>
      <vt:lpstr>37_colormaster</vt:lpstr>
      <vt:lpstr>38_colormaster</vt:lpstr>
      <vt:lpstr>39_colormaster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وضعیت فضای کسب و کار استان و  ارائه راهکارهای اجرایی در خصوص بهبود فضای کسب وکار</dc:title>
  <dc:creator>Amoozesh</dc:creator>
  <cp:lastModifiedBy>Amoozesh</cp:lastModifiedBy>
  <cp:revision>275</cp:revision>
  <cp:lastPrinted>2019-01-22T09:28:31Z</cp:lastPrinted>
  <dcterms:created xsi:type="dcterms:W3CDTF">2017-11-07T06:06:38Z</dcterms:created>
  <dcterms:modified xsi:type="dcterms:W3CDTF">2019-11-30T07:50:38Z</dcterms:modified>
</cp:coreProperties>
</file>